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5" r:id="rId3"/>
    <p:sldId id="260" r:id="rId4"/>
    <p:sldId id="269" r:id="rId5"/>
    <p:sldId id="268" r:id="rId6"/>
    <p:sldId id="273" r:id="rId7"/>
    <p:sldId id="267" r:id="rId8"/>
    <p:sldId id="266" r:id="rId9"/>
    <p:sldId id="271" r:id="rId10"/>
    <p:sldId id="272" r:id="rId11"/>
    <p:sldId id="275" r:id="rId12"/>
    <p:sldId id="278" r:id="rId13"/>
    <p:sldId id="27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1783"/>
    <a:srgbClr val="666766"/>
    <a:srgbClr val="FBDD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640AE-3A56-A4F2-C905-8720E6C1F4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C0136D-29D7-AFFD-81CD-954C0F0A28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47F7C-17A5-A31C-2465-640DBD4E3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8A4F98-70F0-9F98-A36B-E32197547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412BB-EDBF-5637-F019-F56D88DA7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2907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1D8EC-646A-A168-7CB9-354798DB2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E76412-E5F1-B58E-D955-9C6DDC859A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D804A-89EE-6DEA-D7F5-70596B195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E363E-5D93-B60A-49EF-E7E8E3E1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577AC-B420-E1ED-148C-FBF1249D6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493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A524F9-FC70-699E-481C-17DF7E60EB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FD0FAE-FD7A-4C56-4F95-EBDC0652D0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4D907-0425-B251-EA4A-9B4B33FB0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6A75B-5AD3-7C74-34AF-879E8009E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8FC17-8988-87BA-4926-568717F59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9516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2A0CA-192C-434D-02AE-75349DC5D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B3999-559E-6444-6FED-DAF07A8FA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FC6DC-3B3E-3657-54DA-EB60B196F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92E67-A547-2DA2-9B0E-DD17855AE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64836-B221-921C-AFCA-677C9B991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6369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E11F0-5A66-4DF2-9877-71E4B7484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771DD2-393A-049F-4B17-8F3523D25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D466F-DF01-04D1-9D8C-7D7C94094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4E739-401E-5298-749C-23389CEEE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7D5B2-2FCD-2584-D733-988C859FB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0549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C2263-5408-2748-3214-D35185EEC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4AB5D-3B3D-95ED-5A7A-CB81E9F81B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1628BC-83C0-6092-116E-43CE400CFC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C294BF-C77F-CEBB-0B8D-E94FF7CF6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8E0574-6A9A-4060-7A0D-35896C87D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E967B-D80D-5F44-E05B-18E5B9CE1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0036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A865A-101F-5C43-47D8-E845D0093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17C2FD-817F-E7C7-5015-07661D048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9B2633-A046-D9A0-B2AC-A9BB93D27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4D214C-CCE8-922B-6329-5747ACA18A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610E48-A7C3-86D6-C496-81E74EC86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18E3A7-62CF-8FB3-1002-D032AA324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D2349C-DA56-F46E-3384-0C97A4726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454248-75A2-4A6F-3D2C-5383F2A6C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274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934EB-395A-D531-4053-60AFB88E6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FDACBC-EB0C-2BFF-B8DB-10C654A58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140294-E68B-EAFB-034C-649310320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2FC44-DC5F-B941-2BE5-2B5EEC2B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646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579BDA-DF0B-8D9D-EB09-6F6DDA664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67B19A-0FB3-8EB6-ACAB-4A78B1583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C22550-1EA3-4699-C7B6-16819E4BC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51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56C9C-6F9C-E4C5-C727-0BFB33CFE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5000E-5C36-8338-088A-756256D15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0FF9B4-27B3-7905-8A64-FA986650A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8A7DDA-88E4-429E-D29C-A16D3DE40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B9717-75A3-6006-F151-E5DD02A6C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9CAB17-3DDB-6AD8-9CB2-48B9EF062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5141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94291-3EE6-D823-C080-D501D2750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B942DC-587D-0837-07FB-61EB3DE3DD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5D6AF5-7737-DC08-213E-EA12110EC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C999C9-5D63-B970-9506-178E8BB48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4DE05-F6F3-DAD0-579D-36653F021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144883-3730-CF43-1932-C3E89BCA7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874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B06725-E02E-79AC-93BC-24CA8D3D1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4EC4B-5854-0D85-4F8A-23683BA58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D2CD14-C871-40C7-C103-8F265B4FD0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6718F-6833-EDA6-C72E-3FB668952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B8143-8603-2AE4-2083-F7389051A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5775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64928-78E4-098A-3C6C-B6EC6F607D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87572"/>
            <a:ext cx="9144000" cy="2177691"/>
          </a:xfrm>
        </p:spPr>
        <p:txBody>
          <a:bodyPr>
            <a:normAutofit fontScale="90000"/>
          </a:bodyPr>
          <a:lstStyle/>
          <a:p>
            <a:r>
              <a:rPr lang="en-US" sz="4800" b="1" dirty="0">
                <a:solidFill>
                  <a:srgbClr val="666766"/>
                </a:solidFill>
              </a:rPr>
              <a:t>Thanks for joining the [</a:t>
            </a:r>
            <a:r>
              <a:rPr lang="en-US" sz="4800" b="1" dirty="0">
                <a:solidFill>
                  <a:srgbClr val="666766"/>
                </a:solidFill>
                <a:highlight>
                  <a:srgbClr val="FFFF00"/>
                </a:highlight>
              </a:rPr>
              <a:t>network name</a:t>
            </a:r>
            <a:r>
              <a:rPr lang="en-US" sz="4800" b="1" dirty="0">
                <a:solidFill>
                  <a:srgbClr val="666766"/>
                </a:solidFill>
              </a:rPr>
              <a:t>] Network meeting.</a:t>
            </a:r>
            <a:br>
              <a:rPr lang="en-US" sz="4800" b="1" dirty="0">
                <a:solidFill>
                  <a:srgbClr val="666766"/>
                </a:solidFill>
              </a:rPr>
            </a:br>
            <a:r>
              <a:rPr lang="en-US" sz="2200" b="1" dirty="0">
                <a:solidFill>
                  <a:srgbClr val="666766"/>
                </a:solidFill>
              </a:rPr>
              <a:t> </a:t>
            </a:r>
            <a:br>
              <a:rPr lang="en-US" sz="4800" b="1" dirty="0">
                <a:solidFill>
                  <a:srgbClr val="666766"/>
                </a:solidFill>
              </a:rPr>
            </a:br>
            <a:r>
              <a:rPr lang="en-US" sz="4800" b="1" dirty="0">
                <a:solidFill>
                  <a:srgbClr val="666766"/>
                </a:solidFill>
              </a:rPr>
              <a:t>The Meeting will begin soon.</a:t>
            </a:r>
            <a:endParaRPr lang="en-AU" sz="4800" b="1" dirty="0">
              <a:solidFill>
                <a:srgbClr val="666766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FA7850D-8B08-8F57-2AF5-F3B8C1B4AB43}"/>
              </a:ext>
            </a:extLst>
          </p:cNvPr>
          <p:cNvGrpSpPr/>
          <p:nvPr/>
        </p:nvGrpSpPr>
        <p:grpSpPr>
          <a:xfrm>
            <a:off x="-102549" y="5871368"/>
            <a:ext cx="11392837" cy="205099"/>
            <a:chOff x="-102549" y="5871368"/>
            <a:chExt cx="11392837" cy="205099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3A70B6E6-0641-535B-7DCD-CA51797D2C6A}"/>
                </a:ext>
              </a:extLst>
            </p:cNvPr>
            <p:cNvSpPr/>
            <p:nvPr/>
          </p:nvSpPr>
          <p:spPr>
            <a:xfrm>
              <a:off x="-102549" y="5871368"/>
              <a:ext cx="11314632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7BE93BC-F03E-42CC-FCA2-3D3AF67E2E5A}"/>
                </a:ext>
              </a:extLst>
            </p:cNvPr>
            <p:cNvSpPr/>
            <p:nvPr/>
          </p:nvSpPr>
          <p:spPr>
            <a:xfrm>
              <a:off x="11088104" y="5871368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pic>
        <p:nvPicPr>
          <p:cNvPr id="5" name="Picture 4" descr="A purple line drawing of a person&#10;&#10;Description automatically generated">
            <a:extLst>
              <a:ext uri="{FF2B5EF4-FFF2-40B4-BE49-F238E27FC236}">
                <a16:creationId xmlns:a16="http://schemas.microsoft.com/office/drawing/2014/main" id="{CD6E35AE-FBD9-75D1-DCF7-A228868FFC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45" y="5199424"/>
            <a:ext cx="1506821" cy="150682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6AB4C0D-CAFE-269D-725D-8148FA573D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310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FC6726B-5145-DF31-F038-EAD4362DBB7B}"/>
              </a:ext>
            </a:extLst>
          </p:cNvPr>
          <p:cNvSpPr/>
          <p:nvPr/>
        </p:nvSpPr>
        <p:spPr>
          <a:xfrm>
            <a:off x="9631110" y="0"/>
            <a:ext cx="2560890" cy="6857999"/>
          </a:xfrm>
          <a:prstGeom prst="rect">
            <a:avLst/>
          </a:prstGeom>
          <a:solidFill>
            <a:srgbClr val="FBDD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Content Slide Title (Large Image)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3A8DF5-14E1-41E5-C560-7F80EF143D5E}"/>
              </a:ext>
            </a:extLst>
          </p:cNvPr>
          <p:cNvSpPr txBox="1">
            <a:spLocks/>
          </p:cNvSpPr>
          <p:nvPr/>
        </p:nvSpPr>
        <p:spPr>
          <a:xfrm>
            <a:off x="838200" y="1984983"/>
            <a:ext cx="8032334" cy="638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Content copy</a:t>
            </a:r>
            <a:endParaRPr lang="en-AU" sz="2000" dirty="0"/>
          </a:p>
        </p:txBody>
      </p:sp>
      <p:pic>
        <p:nvPicPr>
          <p:cNvPr id="14" name="Picture 13" descr="A purple circle with white text&#10;&#10;Description automatically generated with medium confidence">
            <a:extLst>
              <a:ext uri="{FF2B5EF4-FFF2-40B4-BE49-F238E27FC236}">
                <a16:creationId xmlns:a16="http://schemas.microsoft.com/office/drawing/2014/main" id="{558B4761-DE61-DDA4-0929-C2ED28E9ED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5511" y="0"/>
            <a:ext cx="3528860" cy="198498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36BB428-85FA-6470-81EA-C1DBE0FDCB3C}"/>
              </a:ext>
            </a:extLst>
          </p:cNvPr>
          <p:cNvSpPr/>
          <p:nvPr/>
        </p:nvSpPr>
        <p:spPr>
          <a:xfrm>
            <a:off x="1256232" y="2623559"/>
            <a:ext cx="7391400" cy="3572142"/>
          </a:xfrm>
          <a:prstGeom prst="rect">
            <a:avLst/>
          </a:prstGeom>
          <a:noFill/>
          <a:ln>
            <a:solidFill>
              <a:srgbClr val="B5178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B51783"/>
                </a:solidFill>
              </a:rPr>
              <a:t>Image </a:t>
            </a:r>
            <a:endParaRPr lang="en-AU" dirty="0">
              <a:solidFill>
                <a:srgbClr val="B517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617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FC6726B-5145-DF31-F038-EAD4362DBB7B}"/>
              </a:ext>
            </a:extLst>
          </p:cNvPr>
          <p:cNvSpPr/>
          <p:nvPr/>
        </p:nvSpPr>
        <p:spPr>
          <a:xfrm>
            <a:off x="9631110" y="0"/>
            <a:ext cx="2560890" cy="6857999"/>
          </a:xfrm>
          <a:prstGeom prst="rect">
            <a:avLst/>
          </a:prstGeom>
          <a:solidFill>
            <a:srgbClr val="FBDD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Network Directories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3A8DF5-14E1-41E5-C560-7F80EF143D5E}"/>
              </a:ext>
            </a:extLst>
          </p:cNvPr>
          <p:cNvSpPr txBox="1">
            <a:spLocks/>
          </p:cNvSpPr>
          <p:nvPr/>
        </p:nvSpPr>
        <p:spPr>
          <a:xfrm>
            <a:off x="838200" y="1827964"/>
            <a:ext cx="8110540" cy="4191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Connect with network members outside of this meeting by opting-in for the exclusive MHPN Network directory!</a:t>
            </a:r>
          </a:p>
          <a:p>
            <a:r>
              <a:rPr lang="en-US" sz="2000" dirty="0"/>
              <a:t>Share your details with other members of this network to connect beyond meetings.</a:t>
            </a:r>
          </a:p>
          <a:p>
            <a:r>
              <a:rPr lang="en-US" sz="2000" dirty="0"/>
              <a:t>Improve your own referral pathways by having access to the directory.</a:t>
            </a:r>
          </a:p>
          <a:p>
            <a:r>
              <a:rPr lang="en-AU" sz="2000" i="1" dirty="0"/>
              <a:t>Please note, You won’t appear on the directory until you have attended your first network meeting and your attendance has been processed by the MHPN admin team. This can take a few weeks.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700" dirty="0"/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2B4DBED-4029-2644-E158-FD03DF93EC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124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A545AAA-3146-B3A8-2F01-D97AED61AE12}"/>
              </a:ext>
            </a:extLst>
          </p:cNvPr>
          <p:cNvSpPr/>
          <p:nvPr/>
        </p:nvSpPr>
        <p:spPr>
          <a:xfrm>
            <a:off x="9631110" y="0"/>
            <a:ext cx="2560890" cy="6857999"/>
          </a:xfrm>
          <a:prstGeom prst="rect">
            <a:avLst/>
          </a:prstGeom>
          <a:solidFill>
            <a:srgbClr val="FBDD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7ABC6-47D6-ADBC-73CE-2FADFF8CA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733145" cy="4351338"/>
          </a:xfrm>
        </p:spPr>
        <p:txBody>
          <a:bodyPr/>
          <a:lstStyle/>
          <a:p>
            <a:r>
              <a:rPr lang="en-US" sz="2000" dirty="0"/>
              <a:t>To opt-in, </a:t>
            </a:r>
            <a:r>
              <a:rPr lang="en-US" sz="2000" b="1" dirty="0"/>
              <a:t>log in </a:t>
            </a:r>
            <a:r>
              <a:rPr lang="en-US" sz="2000" dirty="0"/>
              <a:t>to you MHPN Portal Account, navigate to the </a:t>
            </a:r>
            <a:r>
              <a:rPr lang="en-US" sz="2000" b="1" dirty="0"/>
              <a:t>‘Personal Details’ Tab </a:t>
            </a:r>
            <a:r>
              <a:rPr lang="en-US" sz="2000" dirty="0"/>
              <a:t>and scroll to ‘Network Directory’, then </a:t>
            </a:r>
            <a:r>
              <a:rPr lang="en-US" sz="2000" b="1" dirty="0"/>
              <a:t>check the opt-in box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AU" sz="2000" dirty="0"/>
          </a:p>
          <a:p>
            <a:endParaRPr lang="en-AU" sz="2000" dirty="0"/>
          </a:p>
          <a:p>
            <a:endParaRPr lang="en-AU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1734711-0A13-8EAB-611F-33255A259EF8}"/>
              </a:ext>
            </a:extLst>
          </p:cNvPr>
          <p:cNvSpPr txBox="1">
            <a:spLocks/>
          </p:cNvSpPr>
          <p:nvPr/>
        </p:nvSpPr>
        <p:spPr>
          <a:xfrm>
            <a:off x="838200" y="37517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666766"/>
                </a:solidFill>
              </a:rPr>
              <a:t>Network Directories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3645916-5BA6-3080-10A2-8E88997EA8DB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BCE36F0B-D3B1-B00A-22D9-A729C4EADA70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C5987AA-6597-E864-DF60-23790397390E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1ABB5D20-D3EE-1B70-4B4C-E51791B6E5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79AE606-E7EE-1685-1571-B406394AF3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6066" y="2904798"/>
            <a:ext cx="2281584" cy="706685"/>
          </a:xfrm>
          <a:prstGeom prst="rect">
            <a:avLst/>
          </a:prstGeom>
          <a:ln>
            <a:solidFill>
              <a:srgbClr val="B51783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C6E8EFC-734B-18B4-3B15-AA829BA2B6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5547" y="2904798"/>
            <a:ext cx="4900905" cy="706685"/>
          </a:xfrm>
          <a:prstGeom prst="rect">
            <a:avLst/>
          </a:prstGeom>
          <a:ln>
            <a:solidFill>
              <a:srgbClr val="B51783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6D1CCB0-999D-BD4A-E852-C9BC6EAC8A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6066" y="3736367"/>
            <a:ext cx="5809455" cy="1067043"/>
          </a:xfrm>
          <a:prstGeom prst="rect">
            <a:avLst/>
          </a:prstGeom>
          <a:ln>
            <a:solidFill>
              <a:srgbClr val="B51783"/>
            </a:solidFill>
          </a:ln>
        </p:spPr>
      </p:pic>
    </p:spTree>
    <p:extLst>
      <p:ext uri="{BB962C8B-B14F-4D97-AF65-F5344CB8AC3E}">
        <p14:creationId xmlns:p14="http://schemas.microsoft.com/office/powerpoint/2010/main" val="2322202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64928-78E4-098A-3C6C-B6EC6F607D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30164"/>
            <a:ext cx="9144000" cy="997672"/>
          </a:xfrm>
        </p:spPr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Thank you for attending!</a:t>
            </a:r>
            <a:endParaRPr lang="en-AU" b="1" dirty="0">
              <a:solidFill>
                <a:srgbClr val="666766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5A65858-CC06-6BA5-EBE1-F94E5CA4B6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40665" y="0"/>
            <a:ext cx="4910669" cy="27622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53155DD-F97F-C02A-5CC7-334983320976}"/>
              </a:ext>
            </a:extLst>
          </p:cNvPr>
          <p:cNvSpPr txBox="1"/>
          <p:nvPr/>
        </p:nvSpPr>
        <p:spPr>
          <a:xfrm>
            <a:off x="3584478" y="4128654"/>
            <a:ext cx="5023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B51783"/>
                </a:solidFill>
              </a:rPr>
              <a:t>Learn more at www.mhpn.org.au</a:t>
            </a:r>
            <a:endParaRPr lang="en-AU" sz="2800" dirty="0">
              <a:solidFill>
                <a:srgbClr val="B517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169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64928-78E4-098A-3C6C-B6EC6F607D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Welcome</a:t>
            </a:r>
            <a:endParaRPr lang="en-AU" b="1" dirty="0">
              <a:solidFill>
                <a:srgbClr val="666766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DF90A0-0E99-E2DB-D88A-FEEFC6B1B9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the [</a:t>
            </a:r>
            <a:r>
              <a:rPr lang="en-US" dirty="0">
                <a:highlight>
                  <a:srgbClr val="FFFF00"/>
                </a:highlight>
              </a:rPr>
              <a:t>network name</a:t>
            </a:r>
            <a:r>
              <a:rPr lang="en-US" dirty="0"/>
              <a:t>] Network meeting:</a:t>
            </a:r>
          </a:p>
          <a:p>
            <a:r>
              <a:rPr lang="en-US" dirty="0"/>
              <a:t>[</a:t>
            </a:r>
            <a:r>
              <a:rPr lang="en-US" dirty="0">
                <a:highlight>
                  <a:srgbClr val="FFFF00"/>
                </a:highlight>
              </a:rPr>
              <a:t>meeting title</a:t>
            </a:r>
            <a:r>
              <a:rPr lang="en-US" dirty="0"/>
              <a:t>]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DBA2B8-B1F4-AC7E-2466-B0378CA8B3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40665" y="0"/>
            <a:ext cx="4910669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841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FC6726B-5145-DF31-F038-EAD4362DBB7B}"/>
              </a:ext>
            </a:extLst>
          </p:cNvPr>
          <p:cNvSpPr/>
          <p:nvPr/>
        </p:nvSpPr>
        <p:spPr>
          <a:xfrm>
            <a:off x="9631110" y="0"/>
            <a:ext cx="2560890" cy="6857999"/>
          </a:xfrm>
          <a:prstGeom prst="rect">
            <a:avLst/>
          </a:prstGeom>
          <a:solidFill>
            <a:srgbClr val="FBDD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Housekeeping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3A8DF5-14E1-41E5-C560-7F80EF143D5E}"/>
              </a:ext>
            </a:extLst>
          </p:cNvPr>
          <p:cNvSpPr txBox="1">
            <a:spLocks/>
          </p:cNvSpPr>
          <p:nvPr/>
        </p:nvSpPr>
        <p:spPr>
          <a:xfrm>
            <a:off x="838200" y="1984983"/>
            <a:ext cx="8110540" cy="4191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Audio</a:t>
            </a:r>
          </a:p>
          <a:p>
            <a:r>
              <a:rPr lang="en-US" sz="2000" dirty="0"/>
              <a:t>Remain muted during the presentation and unmute for group discussion when prompted.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Video</a:t>
            </a:r>
          </a:p>
          <a:p>
            <a:r>
              <a:rPr lang="en-US" sz="2000" dirty="0"/>
              <a:t>Please keep you camera/video turned on unless otherwise instructed.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Display</a:t>
            </a:r>
          </a:p>
          <a:p>
            <a:r>
              <a:rPr lang="en-US" sz="2000" dirty="0"/>
              <a:t>Use the pink section on the right to place the Zoom participant window.</a:t>
            </a:r>
            <a:endParaRPr lang="en-AU" sz="2000" dirty="0"/>
          </a:p>
        </p:txBody>
      </p:sp>
      <p:pic>
        <p:nvPicPr>
          <p:cNvPr id="19" name="Picture 18" descr="A picture containing graphics, creativity, art&#10;&#10;Description automatically generated">
            <a:extLst>
              <a:ext uri="{FF2B5EF4-FFF2-40B4-BE49-F238E27FC236}">
                <a16:creationId xmlns:a16="http://schemas.microsoft.com/office/drawing/2014/main" id="{BC6353B6-71B0-9AB3-0436-C135D4A5E4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27910">
            <a:off x="7947524" y="5226646"/>
            <a:ext cx="1598063" cy="898911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29C88FD4-4D1A-BC93-5637-6735B58769C4}"/>
              </a:ext>
            </a:extLst>
          </p:cNvPr>
          <p:cNvSpPr/>
          <p:nvPr/>
        </p:nvSpPr>
        <p:spPr>
          <a:xfrm>
            <a:off x="9990034" y="1444647"/>
            <a:ext cx="1965532" cy="5048228"/>
          </a:xfrm>
          <a:prstGeom prst="roundRect">
            <a:avLst/>
          </a:prstGeom>
          <a:solidFill>
            <a:srgbClr val="FBDDF2"/>
          </a:solidFill>
          <a:ln w="38100">
            <a:solidFill>
              <a:srgbClr val="B5178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30BC4A-CCD0-585C-DAFC-5264D1E796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963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FC6726B-5145-DF31-F038-EAD4362DBB7B}"/>
              </a:ext>
            </a:extLst>
          </p:cNvPr>
          <p:cNvSpPr/>
          <p:nvPr/>
        </p:nvSpPr>
        <p:spPr>
          <a:xfrm>
            <a:off x="9631110" y="0"/>
            <a:ext cx="2560890" cy="6857999"/>
          </a:xfrm>
          <a:prstGeom prst="rect">
            <a:avLst/>
          </a:prstGeom>
          <a:solidFill>
            <a:srgbClr val="FBDD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Housekeeping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3A8DF5-14E1-41E5-C560-7F80EF143D5E}"/>
              </a:ext>
            </a:extLst>
          </p:cNvPr>
          <p:cNvSpPr txBox="1">
            <a:spLocks/>
          </p:cNvSpPr>
          <p:nvPr/>
        </p:nvSpPr>
        <p:spPr>
          <a:xfrm>
            <a:off x="838200" y="1984983"/>
            <a:ext cx="8110540" cy="4191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Statements of Attendance</a:t>
            </a:r>
          </a:p>
          <a:p>
            <a:r>
              <a:rPr lang="en-US" sz="2000" dirty="0"/>
              <a:t>Statements of Attendance for this meeting are provided by MHPN via the online Portal.</a:t>
            </a:r>
          </a:p>
          <a:p>
            <a:pPr marL="0" indent="0">
              <a:buNone/>
            </a:pPr>
            <a:r>
              <a:rPr lang="en-US" sz="900" b="1" dirty="0"/>
              <a:t> </a:t>
            </a:r>
          </a:p>
          <a:p>
            <a:pPr marL="0" indent="0">
              <a:buNone/>
            </a:pPr>
            <a:r>
              <a:rPr lang="en-US" sz="2000" b="1" dirty="0"/>
              <a:t>Participant Display Name</a:t>
            </a:r>
          </a:p>
          <a:p>
            <a:r>
              <a:rPr lang="en-US" sz="2000" dirty="0"/>
              <a:t>To ensure your ‘Statement of Attendance’ is correct, your ‘display name’ needs to match the name you registered with. </a:t>
            </a:r>
          </a:p>
          <a:p>
            <a:r>
              <a:rPr lang="en-US" sz="2000" dirty="0"/>
              <a:t>To change your display name, click on the ‘participants’</a:t>
            </a:r>
            <a:br>
              <a:rPr lang="en-US" sz="2000" dirty="0"/>
            </a:br>
            <a:r>
              <a:rPr lang="en-US" sz="2000" dirty="0"/>
              <a:t>icon at the bottom of your screen, then click ‘more’ next </a:t>
            </a:r>
            <a:br>
              <a:rPr lang="en-US" sz="2000" dirty="0"/>
            </a:br>
            <a:r>
              <a:rPr lang="en-US" sz="2000" dirty="0"/>
              <a:t>to your name, then click ‘rename’. 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5C6FFB5-9808-5862-A94A-AE6B572EF9C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15"/>
          <a:stretch/>
        </p:blipFill>
        <p:spPr>
          <a:xfrm>
            <a:off x="7331954" y="4964580"/>
            <a:ext cx="1616786" cy="897546"/>
          </a:xfrm>
          <a:prstGeom prst="rect">
            <a:avLst/>
          </a:prstGeom>
          <a:ln>
            <a:solidFill>
              <a:srgbClr val="B51783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BDDBF0D-267A-6671-3177-1E6B32D83A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963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FC6726B-5145-DF31-F038-EAD4362DBB7B}"/>
              </a:ext>
            </a:extLst>
          </p:cNvPr>
          <p:cNvSpPr/>
          <p:nvPr/>
        </p:nvSpPr>
        <p:spPr>
          <a:xfrm>
            <a:off x="9631110" y="0"/>
            <a:ext cx="2560890" cy="6857999"/>
          </a:xfrm>
          <a:prstGeom prst="rect">
            <a:avLst/>
          </a:prstGeom>
          <a:solidFill>
            <a:srgbClr val="FBDD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MHPN Member Expectations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pic>
        <p:nvPicPr>
          <p:cNvPr id="13" name="Picture 12" descr="A picture containing graphics, graphic design, clipart, design&#10;&#10;Description automatically generated">
            <a:extLst>
              <a:ext uri="{FF2B5EF4-FFF2-40B4-BE49-F238E27FC236}">
                <a16:creationId xmlns:a16="http://schemas.microsoft.com/office/drawing/2014/main" id="{D0AD1CE6-8AC3-942E-718E-BE64993375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206" y="1551469"/>
            <a:ext cx="5306531" cy="5306531"/>
          </a:xfrm>
          <a:prstGeom prst="rect">
            <a:avLst/>
          </a:prstGeom>
        </p:spPr>
      </p:pic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59AD35B-B25A-7EEF-7F79-B1090A046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89" y="1743189"/>
            <a:ext cx="2607391" cy="300430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AU" sz="14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All members should demonstrate respect for other members, the Coordinator and any external guest speakers or organisations at the meeting.</a:t>
            </a:r>
          </a:p>
          <a:p>
            <a:pPr algn="ctr"/>
            <a:r>
              <a:rPr lang="en-AU" sz="14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All interactions must be free from discrimination, harassment and bullying.</a:t>
            </a:r>
          </a:p>
          <a:p>
            <a:pPr algn="ctr"/>
            <a:r>
              <a:rPr lang="en-US" sz="14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Recognise</a:t>
            </a:r>
            <a:r>
              <a:rPr lang="en-US" sz="14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the thoughts, feelings, and backgrounds of others are as important as one’s own.</a:t>
            </a:r>
            <a:r>
              <a:rPr lang="en-AU" sz="14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</a:p>
          <a:p>
            <a:pPr algn="ctr"/>
            <a:r>
              <a:rPr lang="en-AU" sz="14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Represent yourself in a true and accurate manner.</a:t>
            </a:r>
            <a:endParaRPr lang="en-US" sz="14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08DA79A-7482-EF64-3136-B8B9EE591963}"/>
              </a:ext>
            </a:extLst>
          </p:cNvPr>
          <p:cNvSpPr txBox="1">
            <a:spLocks/>
          </p:cNvSpPr>
          <p:nvPr/>
        </p:nvSpPr>
        <p:spPr>
          <a:xfrm>
            <a:off x="7150228" y="2714090"/>
            <a:ext cx="2146792" cy="25924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AU" sz="14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All members should strive to actively participate both in their network generally and during meetings.</a:t>
            </a:r>
          </a:p>
          <a:p>
            <a:pPr algn="ctr"/>
            <a:r>
              <a:rPr lang="en-AU" sz="14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Actively engage in discussions.</a:t>
            </a:r>
          </a:p>
          <a:p>
            <a:pPr algn="ctr"/>
            <a:r>
              <a:rPr lang="en-AU" sz="14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Cameras turned on.</a:t>
            </a:r>
          </a:p>
          <a:p>
            <a:pPr algn="ctr"/>
            <a:r>
              <a:rPr lang="en-AU" sz="14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First and Last name displayed correctly.</a:t>
            </a:r>
          </a:p>
          <a:p>
            <a:pPr algn="ctr"/>
            <a:r>
              <a:rPr lang="en-AU" sz="14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Follow all ground rules.</a:t>
            </a:r>
          </a:p>
          <a:p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87EFCAE-6C23-EBBB-B5DC-1229CA1B9E7D}"/>
              </a:ext>
            </a:extLst>
          </p:cNvPr>
          <p:cNvSpPr txBox="1">
            <a:spLocks/>
          </p:cNvSpPr>
          <p:nvPr/>
        </p:nvSpPr>
        <p:spPr>
          <a:xfrm>
            <a:off x="1093657" y="5130071"/>
            <a:ext cx="2090911" cy="1699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AU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Help your Coordinator who volunteers their time to organise these meetings.</a:t>
            </a:r>
          </a:p>
          <a:p>
            <a:pPr algn="ctr"/>
            <a:r>
              <a:rPr lang="en-AU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Follow prompts and participate as asked by your Coordinator or guest presenter.</a:t>
            </a:r>
          </a:p>
          <a:p>
            <a:endParaRPr lang="en-A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542390B-3BAE-DB94-379E-8978830C06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087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FC6726B-5145-DF31-F038-EAD4362DBB7B}"/>
              </a:ext>
            </a:extLst>
          </p:cNvPr>
          <p:cNvSpPr/>
          <p:nvPr/>
        </p:nvSpPr>
        <p:spPr>
          <a:xfrm>
            <a:off x="9631110" y="0"/>
            <a:ext cx="2560890" cy="6857999"/>
          </a:xfrm>
          <a:prstGeom prst="rect">
            <a:avLst/>
          </a:prstGeom>
          <a:solidFill>
            <a:srgbClr val="FBDD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Ground Rules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3A8DF5-14E1-41E5-C560-7F80EF143D5E}"/>
              </a:ext>
            </a:extLst>
          </p:cNvPr>
          <p:cNvSpPr txBox="1">
            <a:spLocks/>
          </p:cNvSpPr>
          <p:nvPr/>
        </p:nvSpPr>
        <p:spPr>
          <a:xfrm>
            <a:off x="838200" y="1984983"/>
            <a:ext cx="8110540" cy="4191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To help ensure everyone can gain the most from the meeting, we ask that all participants consider the following ground rules: </a:t>
            </a:r>
          </a:p>
          <a:p>
            <a:r>
              <a:rPr lang="en-US" sz="2000" b="1" dirty="0"/>
              <a:t>Be respectful of other participants and guest speaker/s</a:t>
            </a:r>
            <a:r>
              <a:rPr lang="en-US" sz="2000" dirty="0"/>
              <a:t>. </a:t>
            </a:r>
          </a:p>
          <a:p>
            <a:r>
              <a:rPr lang="en-US" sz="2000" dirty="0"/>
              <a:t>Behave as you would in a face-to-face activity. </a:t>
            </a:r>
          </a:p>
          <a:p>
            <a:r>
              <a:rPr lang="en-US" sz="2000" dirty="0"/>
              <a:t>Keep your cameras on and make sure your name is updated.</a:t>
            </a:r>
          </a:p>
          <a:p>
            <a:r>
              <a:rPr lang="en-US" sz="2000" dirty="0">
                <a:highlight>
                  <a:srgbClr val="FFFF00"/>
                </a:highlight>
              </a:rPr>
              <a:t>More ground rules…</a:t>
            </a:r>
            <a:endParaRPr lang="en-AU" sz="2000" dirty="0">
              <a:highlight>
                <a:srgbClr val="FFFF00"/>
              </a:highligh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E30D18-E459-1BA9-8593-73CD0B9637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648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FC6726B-5145-DF31-F038-EAD4362DBB7B}"/>
              </a:ext>
            </a:extLst>
          </p:cNvPr>
          <p:cNvSpPr/>
          <p:nvPr/>
        </p:nvSpPr>
        <p:spPr>
          <a:xfrm>
            <a:off x="9631110" y="0"/>
            <a:ext cx="2560890" cy="6857999"/>
          </a:xfrm>
          <a:prstGeom prst="rect">
            <a:avLst/>
          </a:prstGeom>
          <a:solidFill>
            <a:srgbClr val="FBDD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Agenda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3A8DF5-14E1-41E5-C560-7F80EF143D5E}"/>
              </a:ext>
            </a:extLst>
          </p:cNvPr>
          <p:cNvSpPr txBox="1">
            <a:spLocks/>
          </p:cNvSpPr>
          <p:nvPr/>
        </p:nvSpPr>
        <p:spPr>
          <a:xfrm>
            <a:off x="838200" y="1984983"/>
            <a:ext cx="8110540" cy="4191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highlight>
                  <a:srgbClr val="FFFF00"/>
                </a:highlight>
              </a:rPr>
              <a:t>Item 1</a:t>
            </a:r>
          </a:p>
          <a:p>
            <a:r>
              <a:rPr lang="en-US" dirty="0">
                <a:highlight>
                  <a:srgbClr val="FFFF00"/>
                </a:highlight>
              </a:rPr>
              <a:t>Item 2</a:t>
            </a:r>
          </a:p>
          <a:p>
            <a:r>
              <a:rPr lang="en-US" dirty="0">
                <a:highlight>
                  <a:srgbClr val="FFFF00"/>
                </a:highlight>
              </a:rPr>
              <a:t>…</a:t>
            </a:r>
            <a:endParaRPr lang="en-AU" dirty="0">
              <a:highlight>
                <a:srgbClr val="FFFF00"/>
              </a:highligh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4F4119-919E-0B40-81E4-42EBA3FC30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030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FC6726B-5145-DF31-F038-EAD4362DBB7B}"/>
              </a:ext>
            </a:extLst>
          </p:cNvPr>
          <p:cNvSpPr/>
          <p:nvPr/>
        </p:nvSpPr>
        <p:spPr>
          <a:xfrm>
            <a:off x="9631110" y="0"/>
            <a:ext cx="2560890" cy="6857999"/>
          </a:xfrm>
          <a:prstGeom prst="rect">
            <a:avLst/>
          </a:prstGeom>
          <a:solidFill>
            <a:srgbClr val="FBDD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Content Slide Title (Text)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3A8DF5-14E1-41E5-C560-7F80EF143D5E}"/>
              </a:ext>
            </a:extLst>
          </p:cNvPr>
          <p:cNvSpPr txBox="1">
            <a:spLocks/>
          </p:cNvSpPr>
          <p:nvPr/>
        </p:nvSpPr>
        <p:spPr>
          <a:xfrm>
            <a:off x="838200" y="1984983"/>
            <a:ext cx="8110540" cy="4191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Content copy</a:t>
            </a:r>
            <a:endParaRPr lang="en-AU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375CAE-5E40-9A7A-F08C-1A640BB6E7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300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FC6726B-5145-DF31-F038-EAD4362DBB7B}"/>
              </a:ext>
            </a:extLst>
          </p:cNvPr>
          <p:cNvSpPr/>
          <p:nvPr/>
        </p:nvSpPr>
        <p:spPr>
          <a:xfrm>
            <a:off x="9631110" y="0"/>
            <a:ext cx="2560890" cy="6857999"/>
          </a:xfrm>
          <a:prstGeom prst="rect">
            <a:avLst/>
          </a:prstGeom>
          <a:solidFill>
            <a:srgbClr val="FBDD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Content Slide Title (Text + Image)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3A8DF5-14E1-41E5-C560-7F80EF143D5E}"/>
              </a:ext>
            </a:extLst>
          </p:cNvPr>
          <p:cNvSpPr txBox="1">
            <a:spLocks/>
          </p:cNvSpPr>
          <p:nvPr/>
        </p:nvSpPr>
        <p:spPr>
          <a:xfrm>
            <a:off x="838200" y="1984983"/>
            <a:ext cx="4443101" cy="4191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Content copy</a:t>
            </a:r>
            <a:endParaRPr lang="en-AU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36BB428-85FA-6470-81EA-C1DBE0FDCB3C}"/>
              </a:ext>
            </a:extLst>
          </p:cNvPr>
          <p:cNvSpPr/>
          <p:nvPr/>
        </p:nvSpPr>
        <p:spPr>
          <a:xfrm>
            <a:off x="5486400" y="1984983"/>
            <a:ext cx="3734512" cy="4210718"/>
          </a:xfrm>
          <a:prstGeom prst="rect">
            <a:avLst/>
          </a:prstGeom>
          <a:noFill/>
          <a:ln>
            <a:solidFill>
              <a:srgbClr val="B5178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B51783"/>
                </a:solidFill>
              </a:rPr>
              <a:t>Image </a:t>
            </a:r>
            <a:endParaRPr lang="en-AU" dirty="0">
              <a:solidFill>
                <a:srgbClr val="B51783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D99A59-CCCC-ADDB-D022-44C3C602FE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602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514</Words>
  <Application>Microsoft Office PowerPoint</Application>
  <PresentationFormat>Widescreen</PresentationFormat>
  <Paragraphs>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Thanks for joining the [network name] Network meeting.   The Meeting will begin soon.</vt:lpstr>
      <vt:lpstr>Welcome</vt:lpstr>
      <vt:lpstr>Housekeeping</vt:lpstr>
      <vt:lpstr>Housekeeping</vt:lpstr>
      <vt:lpstr>MHPN Member Expectations</vt:lpstr>
      <vt:lpstr>Ground Rules</vt:lpstr>
      <vt:lpstr>Agenda</vt:lpstr>
      <vt:lpstr>Content Slide Title (Text)</vt:lpstr>
      <vt:lpstr>Content Slide Title (Text + Image)</vt:lpstr>
      <vt:lpstr>Content Slide Title (Large Image)</vt:lpstr>
      <vt:lpstr>Network Directories</vt:lpstr>
      <vt:lpstr>PowerPoint Presentation</vt:lpstr>
      <vt:lpstr>Thank you for attending!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Thanks for joining the [network name] Network meeting.   The Meeting will begin soon.</dc:title>
  <dc:creator>Tessa Harrison</dc:creator>
  <cp:lastModifiedBy>Tessa Harrison</cp:lastModifiedBy>
  <cp:revision>6</cp:revision>
  <dcterms:created xsi:type="dcterms:W3CDTF">2023-06-26T23:32:47Z</dcterms:created>
  <dcterms:modified xsi:type="dcterms:W3CDTF">2024-02-08T22:32:48Z</dcterms:modified>
</cp:coreProperties>
</file>