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73" r:id="rId3"/>
    <p:sldId id="268" r:id="rId4"/>
    <p:sldId id="278" r:id="rId5"/>
    <p:sldId id="267" r:id="rId6"/>
    <p:sldId id="266" r:id="rId7"/>
    <p:sldId id="271" r:id="rId8"/>
    <p:sldId id="272" r:id="rId9"/>
    <p:sldId id="279" r:id="rId10"/>
    <p:sldId id="280" r:id="rId11"/>
    <p:sldId id="27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783"/>
    <a:srgbClr val="333333"/>
    <a:srgbClr val="666766"/>
    <a:srgbClr val="FBD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640AE-3A56-A4F2-C905-8720E6C1F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C0136D-29D7-AFFD-81CD-954C0F0A28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47F7C-17A5-A31C-2465-640DBD4E3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A4F98-70F0-9F98-A36B-E32197547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12BB-EDBF-5637-F019-F56D88DA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290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1D8EC-646A-A168-7CB9-354798DB2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E76412-E5F1-B58E-D955-9C6DDC859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1D804A-89EE-6DEA-D7F5-70596B195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E363E-5D93-B60A-49EF-E7E8E3E1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577AC-B420-E1ED-148C-FBF1249D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49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A524F9-FC70-699E-481C-17DF7E60E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D0FAE-FD7A-4C56-4F95-EBDC0652D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4D907-0425-B251-EA4A-9B4B33FB0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06A75B-5AD3-7C74-34AF-879E8009E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8FC17-8988-87BA-4926-568717F5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51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2A0CA-192C-434D-02AE-75349DC5D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B3999-559E-6444-6FED-DAF07A8FA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FC6DC-3B3E-3657-54DA-EB60B196F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92E67-A547-2DA2-9B0E-DD17855AE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4836-B221-921C-AFCA-677C9B991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6369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E11F0-5A66-4DF2-9877-71E4B7484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71DD2-393A-049F-4B17-8F3523D25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D466F-DF01-04D1-9D8C-7D7C9409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4E739-401E-5298-749C-23389CEEE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7D5B2-2FCD-2584-D733-988C859F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0549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C2263-5408-2748-3214-D35185EEC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4AB5D-3B3D-95ED-5A7A-CB81E9F81B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628BC-83C0-6092-116E-43CE400CF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294BF-C77F-CEBB-0B8D-E94FF7CF6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8E0574-6A9A-4060-7A0D-35896C87D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E967B-D80D-5F44-E05B-18E5B9CE1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0036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A865A-101F-5C43-47D8-E845D0093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17C2FD-817F-E7C7-5015-07661D048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9B2633-A046-D9A0-B2AC-A9BB93D27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4D214C-CCE8-922B-6329-5747ACA18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610E48-A7C3-86D6-C496-81E74EC86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18E3A7-62CF-8FB3-1002-D032AA324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D2349C-DA56-F46E-3384-0C97A4726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454248-75A2-4A6F-3D2C-5383F2A6C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274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934EB-395A-D531-4053-60AFB88E6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FDACBC-EB0C-2BFF-B8DB-10C654A5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40294-E68B-EAFB-034C-649310320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2FC44-DC5F-B941-2BE5-2B5EEC2B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646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579BDA-DF0B-8D9D-EB09-6F6DDA664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67B19A-0FB3-8EB6-ACAB-4A78B1583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C22550-1EA3-4699-C7B6-16819E4BC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51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6C9C-6F9C-E4C5-C727-0BFB33CFE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5000E-5C36-8338-088A-756256D15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0FF9B4-27B3-7905-8A64-FA986650A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A7DDA-88E4-429E-D29C-A16D3DE40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9717-75A3-6006-F151-E5DD02A6C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CAB17-3DDB-6AD8-9CB2-48B9EF062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14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94291-3EE6-D823-C080-D501D2750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B942DC-587D-0837-07FB-61EB3DE3DD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5D6AF5-7737-DC08-213E-EA12110EC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C999C9-5D63-B970-9506-178E8BB48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4DE05-F6F3-DAD0-579D-36653F021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44883-3730-CF43-1932-C3E89BCA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743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B06725-E02E-79AC-93BC-24CA8D3D1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74EC4B-5854-0D85-4F8A-23683BA58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D2CD14-C871-40C7-C103-8F265B4FD0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5CDB7-DD15-4149-97D7-4A25451B0C03}" type="datetimeFigureOut">
              <a:rPr lang="en-AU" smtClean="0"/>
              <a:t>9/02/2024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6718F-6833-EDA6-C72E-3FB668952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B8143-8603-2AE4-2083-F7389051A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A1AF-50CC-4C6B-A931-165EB0E36FB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5775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4928-78E4-098A-3C6C-B6EC6F607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Welcome</a:t>
            </a:r>
            <a:endParaRPr lang="en-AU" b="1" dirty="0">
              <a:solidFill>
                <a:srgbClr val="666766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DF90A0-0E99-E2DB-D88A-FEEFC6B1B9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the [</a:t>
            </a:r>
            <a:r>
              <a:rPr lang="en-US" dirty="0">
                <a:highlight>
                  <a:srgbClr val="FFFF00"/>
                </a:highlight>
              </a:rPr>
              <a:t>network name</a:t>
            </a:r>
            <a:r>
              <a:rPr lang="en-US" dirty="0"/>
              <a:t>] Network meeting:</a:t>
            </a:r>
          </a:p>
          <a:p>
            <a:r>
              <a:rPr lang="en-US" dirty="0"/>
              <a:t>[</a:t>
            </a:r>
            <a:r>
              <a:rPr lang="en-US" dirty="0">
                <a:highlight>
                  <a:srgbClr val="FFFF00"/>
                </a:highlight>
              </a:rPr>
              <a:t>meeting title</a:t>
            </a:r>
            <a:r>
              <a:rPr lang="en-US" dirty="0"/>
              <a:t>]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9F73E4-85E4-8669-793F-030B57DFF6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0665" y="0"/>
            <a:ext cx="4910669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84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7ABC6-47D6-ADBC-73CE-2FADFF8CA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469582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To opt-in, </a:t>
            </a:r>
            <a:r>
              <a:rPr lang="en-US" sz="2000" b="1" dirty="0"/>
              <a:t>sign consent on the attendance sheet </a:t>
            </a:r>
            <a:r>
              <a:rPr lang="en-US" sz="2000" dirty="0"/>
              <a:t>during the meeting,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B51783"/>
                </a:solidFill>
              </a:rPr>
              <a:t>OR </a:t>
            </a:r>
          </a:p>
          <a:p>
            <a:pPr marL="0" indent="0">
              <a:buNone/>
            </a:pPr>
            <a:r>
              <a:rPr lang="en-US" sz="2000" b="1" dirty="0"/>
              <a:t>Log in </a:t>
            </a:r>
            <a:r>
              <a:rPr lang="en-US" sz="2000" dirty="0"/>
              <a:t>to you MHPN Portal Account, navigate to the </a:t>
            </a:r>
            <a:r>
              <a:rPr lang="en-US" sz="2000" b="1" dirty="0"/>
              <a:t>‘Personal Details’ Tab </a:t>
            </a:r>
            <a:r>
              <a:rPr lang="en-US" sz="2000" dirty="0"/>
              <a:t>and scroll to ‘Network Directory’, then </a:t>
            </a:r>
            <a:r>
              <a:rPr lang="en-US" sz="2000" b="1" dirty="0"/>
              <a:t>check the opt-in box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AU" sz="2000" dirty="0"/>
          </a:p>
          <a:p>
            <a:endParaRPr lang="en-AU" sz="2000" dirty="0"/>
          </a:p>
          <a:p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734711-0A13-8EAB-611F-33255A259EF8}"/>
              </a:ext>
            </a:extLst>
          </p:cNvPr>
          <p:cNvSpPr txBox="1">
            <a:spLocks/>
          </p:cNvSpPr>
          <p:nvPr/>
        </p:nvSpPr>
        <p:spPr>
          <a:xfrm>
            <a:off x="838200" y="37517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rgbClr val="666766"/>
                </a:solidFill>
              </a:rPr>
              <a:t>Network Directories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3645916-5BA6-3080-10A2-8E88997EA8DB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BCE36F0B-D3B1-B00A-22D9-A729C4EADA70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4C5987AA-6597-E864-DF60-23790397390E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ABB5D20-D3EE-1B70-4B4C-E51791B6E5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9AE606-E7EE-1685-1571-B406394AF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3592945"/>
            <a:ext cx="3101997" cy="960795"/>
          </a:xfrm>
          <a:prstGeom prst="rect">
            <a:avLst/>
          </a:prstGeom>
          <a:ln>
            <a:solidFill>
              <a:srgbClr val="B51783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C6E8EFC-734B-18B4-3B15-AA829BA2B6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7202" y="3592945"/>
            <a:ext cx="6663174" cy="960795"/>
          </a:xfrm>
          <a:prstGeom prst="rect">
            <a:avLst/>
          </a:prstGeom>
          <a:ln>
            <a:solidFill>
              <a:srgbClr val="B51783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6D1CCB0-999D-BD4A-E852-C9BC6EAC8A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0" y="4789312"/>
            <a:ext cx="7471899" cy="1372390"/>
          </a:xfrm>
          <a:prstGeom prst="rect">
            <a:avLst/>
          </a:prstGeom>
          <a:ln>
            <a:solidFill>
              <a:srgbClr val="B51783"/>
            </a:solidFill>
          </a:ln>
        </p:spPr>
      </p:pic>
    </p:spTree>
    <p:extLst>
      <p:ext uri="{BB962C8B-B14F-4D97-AF65-F5344CB8AC3E}">
        <p14:creationId xmlns:p14="http://schemas.microsoft.com/office/powerpoint/2010/main" val="2322202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4928-78E4-098A-3C6C-B6EC6F607D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30164"/>
            <a:ext cx="9144000" cy="997672"/>
          </a:xfrm>
        </p:spPr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Thank you for attending!</a:t>
            </a:r>
            <a:endParaRPr lang="en-AU" b="1" dirty="0">
              <a:solidFill>
                <a:srgbClr val="66676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AF3507-1EB9-56D5-E268-5B1FDDC82290}"/>
              </a:ext>
            </a:extLst>
          </p:cNvPr>
          <p:cNvSpPr txBox="1"/>
          <p:nvPr/>
        </p:nvSpPr>
        <p:spPr>
          <a:xfrm>
            <a:off x="3584478" y="4128654"/>
            <a:ext cx="5023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B51783"/>
                </a:solidFill>
              </a:rPr>
              <a:t>Learn more at www.mhpn.org.au</a:t>
            </a:r>
            <a:endParaRPr lang="en-AU" sz="2800" dirty="0">
              <a:solidFill>
                <a:srgbClr val="B51783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97CE44-FC70-0A33-C7B4-E3E412C8DF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40665" y="0"/>
            <a:ext cx="4910669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16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Housekeeping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10117508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highlight>
                  <a:srgbClr val="FFFF00"/>
                </a:highlight>
              </a:rPr>
              <a:t>Anything relevant to the physical space (e.g. toilets, catering..)</a:t>
            </a:r>
            <a:endParaRPr lang="en-AU" sz="2000" dirty="0">
              <a:highlight>
                <a:srgbClr val="FFFF00"/>
              </a:highlight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58B4761-DE61-DDA4-0929-C2ED28E9ED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64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MHPN Member Expectations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pic>
        <p:nvPicPr>
          <p:cNvPr id="13" name="Picture 12" descr="A picture containing graphics, graphic design, clipart, design&#10;&#10;Description automatically generated">
            <a:extLst>
              <a:ext uri="{FF2B5EF4-FFF2-40B4-BE49-F238E27FC236}">
                <a16:creationId xmlns:a16="http://schemas.microsoft.com/office/drawing/2014/main" id="{D0AD1CE6-8AC3-942E-718E-BE6499337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0487" y="1433956"/>
            <a:ext cx="5306531" cy="5306531"/>
          </a:xfrm>
          <a:prstGeom prst="rect">
            <a:avLst/>
          </a:prstGeom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9AD35B-B25A-7EEF-7F79-B1090A046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769" y="1984983"/>
            <a:ext cx="2607391" cy="300430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AU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members should demonstrate respect for other members, the Coordinator and any external guest speakers or organisations at the meeting.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interactions must be free from discrimination, harassment and bullying.</a:t>
            </a:r>
          </a:p>
          <a:p>
            <a:pPr algn="ctr"/>
            <a:r>
              <a:rPr lang="en-US" sz="14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Recognise</a:t>
            </a:r>
            <a:r>
              <a:rPr lang="en-US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the thoughts, feelings, and backgrounds of others are as important as one’s own.</a:t>
            </a:r>
            <a:r>
              <a:rPr lang="en-AU" sz="1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Represent yourself in a true and accurate manner.</a:t>
            </a:r>
            <a:endParaRPr lang="en-US" sz="14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08DA79A-7482-EF64-3136-B8B9EE591963}"/>
              </a:ext>
            </a:extLst>
          </p:cNvPr>
          <p:cNvSpPr txBox="1">
            <a:spLocks/>
          </p:cNvSpPr>
          <p:nvPr/>
        </p:nvSpPr>
        <p:spPr>
          <a:xfrm>
            <a:off x="8124523" y="2139789"/>
            <a:ext cx="2146792" cy="25924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All members should strive to actively participate both in their network generally and during meetings.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Actively engage in discussions.</a:t>
            </a:r>
          </a:p>
          <a:p>
            <a:pPr algn="ctr"/>
            <a:r>
              <a:rPr lang="en-AU" sz="14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Follow all ground rules.</a:t>
            </a:r>
          </a:p>
          <a:p>
            <a:endParaRPr lang="en-AU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87EFCAE-6C23-EBBB-B5DC-1229CA1B9E7D}"/>
              </a:ext>
            </a:extLst>
          </p:cNvPr>
          <p:cNvSpPr txBox="1">
            <a:spLocks/>
          </p:cNvSpPr>
          <p:nvPr/>
        </p:nvSpPr>
        <p:spPr>
          <a:xfrm>
            <a:off x="7701100" y="5080173"/>
            <a:ext cx="2090911" cy="1699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AU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Help your Coordinator who volunteers their time to organise these meetings.</a:t>
            </a:r>
          </a:p>
          <a:p>
            <a:pPr algn="ctr"/>
            <a:r>
              <a:rPr lang="en-AU" sz="1500" dirty="0">
                <a:latin typeface="Calibri Light" panose="020F0302020204030204" pitchFamily="34" charset="0"/>
                <a:cs typeface="Calibri Light" panose="020F0302020204030204" pitchFamily="34" charset="0"/>
              </a:rPr>
              <a:t>Follow prompts and participate as asked by your Coordinator or guest presenter.</a:t>
            </a:r>
          </a:p>
          <a:p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368A39C-BF92-8989-14A2-BF32D8B83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08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Ground Rules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10117508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To help ensure everyone can gain the most from the meeting, we ask that all participants consider the following ground rules: </a:t>
            </a:r>
          </a:p>
          <a:p>
            <a:r>
              <a:rPr lang="en-US" sz="2000" dirty="0"/>
              <a:t>Be respectful of other participants and guest speaker/s. </a:t>
            </a:r>
          </a:p>
          <a:p>
            <a:r>
              <a:rPr lang="en-US" sz="2000" dirty="0">
                <a:highlight>
                  <a:srgbClr val="FFFF00"/>
                </a:highlight>
              </a:rPr>
              <a:t>More ground rules…</a:t>
            </a:r>
            <a:endParaRPr lang="en-AU" sz="2000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ACC5E48-AAE5-4F14-FD61-AA1558215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421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Agenda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10134600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highlight>
                  <a:srgbClr val="FFFF00"/>
                </a:highlight>
              </a:rPr>
              <a:t>Item 1</a:t>
            </a:r>
          </a:p>
          <a:p>
            <a:r>
              <a:rPr lang="en-US" dirty="0">
                <a:highlight>
                  <a:srgbClr val="FFFF00"/>
                </a:highlight>
              </a:rPr>
              <a:t>Item 2</a:t>
            </a:r>
          </a:p>
          <a:p>
            <a:r>
              <a:rPr lang="en-US" dirty="0">
                <a:highlight>
                  <a:srgbClr val="FFFF00"/>
                </a:highlight>
              </a:rPr>
              <a:t>…</a:t>
            </a:r>
            <a:endParaRPr lang="en-AU" dirty="0">
              <a:highlight>
                <a:srgbClr val="FFFF00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5E5C19-5D14-887F-0209-7006ADE9AB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030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(Text)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199" y="1984983"/>
            <a:ext cx="10408065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6F2431-F388-1AA8-E6FC-5F2ADCEFA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30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(Text + Image)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5742062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6BB428-85FA-6470-81EA-C1DBE0FDCB3C}"/>
              </a:ext>
            </a:extLst>
          </p:cNvPr>
          <p:cNvSpPr/>
          <p:nvPr/>
        </p:nvSpPr>
        <p:spPr>
          <a:xfrm>
            <a:off x="7285289" y="1984983"/>
            <a:ext cx="3734512" cy="4210718"/>
          </a:xfrm>
          <a:prstGeom prst="rect">
            <a:avLst/>
          </a:prstGeom>
          <a:noFill/>
          <a:ln>
            <a:solidFill>
              <a:srgbClr val="B517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B51783"/>
                </a:solidFill>
              </a:rPr>
              <a:t>Image </a:t>
            </a:r>
            <a:endParaRPr lang="en-AU" dirty="0">
              <a:solidFill>
                <a:srgbClr val="B5178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D9E4B1-5F82-332B-85E4-BD5442EB65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60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Content Slide Title (Large Image)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984983"/>
            <a:ext cx="10515600" cy="638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Content copy</a:t>
            </a:r>
            <a:endParaRPr lang="en-AU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36BB428-85FA-6470-81EA-C1DBE0FDCB3C}"/>
              </a:ext>
            </a:extLst>
          </p:cNvPr>
          <p:cNvSpPr/>
          <p:nvPr/>
        </p:nvSpPr>
        <p:spPr>
          <a:xfrm>
            <a:off x="2033900" y="2729268"/>
            <a:ext cx="7391400" cy="3572142"/>
          </a:xfrm>
          <a:prstGeom prst="rect">
            <a:avLst/>
          </a:prstGeom>
          <a:noFill/>
          <a:ln>
            <a:solidFill>
              <a:srgbClr val="B5178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B51783"/>
                </a:solidFill>
              </a:rPr>
              <a:t>Image </a:t>
            </a:r>
            <a:endParaRPr lang="en-AU" dirty="0">
              <a:solidFill>
                <a:srgbClr val="B51783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40BA1A-976C-135A-9EAE-AB89D262A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617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5CC64-A360-16FE-8D22-ACB7B94A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666766"/>
                </a:solidFill>
              </a:rPr>
              <a:t>Network Directories</a:t>
            </a:r>
            <a:endParaRPr lang="en-AU" b="1" dirty="0">
              <a:solidFill>
                <a:srgbClr val="666766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53FD886-786E-17ED-2E52-A5EFE93A59F7}"/>
              </a:ext>
            </a:extLst>
          </p:cNvPr>
          <p:cNvGrpSpPr/>
          <p:nvPr/>
        </p:nvGrpSpPr>
        <p:grpSpPr>
          <a:xfrm>
            <a:off x="-162371" y="1444647"/>
            <a:ext cx="9111111" cy="205099"/>
            <a:chOff x="-162371" y="1444647"/>
            <a:chExt cx="9111111" cy="205099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A6AB888D-6CB2-CB06-1515-E5C127DB4CB2}"/>
                </a:ext>
              </a:extLst>
            </p:cNvPr>
            <p:cNvSpPr/>
            <p:nvPr/>
          </p:nvSpPr>
          <p:spPr>
            <a:xfrm>
              <a:off x="-162371" y="1444647"/>
              <a:ext cx="9032905" cy="205099"/>
            </a:xfrm>
            <a:prstGeom prst="roundRect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rgbClr val="B51783"/>
                </a:solidFill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96CF922-B5F3-9BD9-E5FB-5729CD0ED09B}"/>
                </a:ext>
              </a:extLst>
            </p:cNvPr>
            <p:cNvSpPr/>
            <p:nvPr/>
          </p:nvSpPr>
          <p:spPr>
            <a:xfrm>
              <a:off x="8746556" y="1444647"/>
              <a:ext cx="202184" cy="205099"/>
            </a:xfrm>
            <a:prstGeom prst="ellipse">
              <a:avLst/>
            </a:prstGeom>
            <a:solidFill>
              <a:srgbClr val="B5178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93A8DF5-14E1-41E5-C560-7F80EF143D5E}"/>
              </a:ext>
            </a:extLst>
          </p:cNvPr>
          <p:cNvSpPr txBox="1">
            <a:spLocks/>
          </p:cNvSpPr>
          <p:nvPr/>
        </p:nvSpPr>
        <p:spPr>
          <a:xfrm>
            <a:off x="838200" y="1827964"/>
            <a:ext cx="9774382" cy="4191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Connect with network members outside of this meeting by opting-in for the exclusive MHPN Network directory!</a:t>
            </a:r>
          </a:p>
          <a:p>
            <a:r>
              <a:rPr lang="en-US" sz="2000" dirty="0"/>
              <a:t>Share your details with other members of this network to connect beyond meetings.</a:t>
            </a:r>
          </a:p>
          <a:p>
            <a:r>
              <a:rPr lang="en-US" sz="2000" dirty="0"/>
              <a:t>Improve your own referral pathways by having access to the directory.</a:t>
            </a:r>
          </a:p>
          <a:p>
            <a:r>
              <a:rPr lang="en-AU" sz="2000" i="1" dirty="0"/>
              <a:t>Please note, You won’t appear on the directory until you have attended your first network meeting and your attendance has been processed by the MHPN admin team. This can take a few weeks.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7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B4DBED-4029-2644-E158-FD03DF93E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825512" y="0"/>
            <a:ext cx="3528858" cy="1984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76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361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Welcome</vt:lpstr>
      <vt:lpstr>Housekeeping</vt:lpstr>
      <vt:lpstr>MHPN Member Expectations</vt:lpstr>
      <vt:lpstr>Ground Rules</vt:lpstr>
      <vt:lpstr>Agenda</vt:lpstr>
      <vt:lpstr>Content Slide Title (Text)</vt:lpstr>
      <vt:lpstr>Content Slide Title (Text + Image)</vt:lpstr>
      <vt:lpstr>Content Slide Title (Large Image)</vt:lpstr>
      <vt:lpstr>Network Directories</vt:lpstr>
      <vt:lpstr>PowerPoint Presentation</vt:lpstr>
      <vt:lpstr>Thank you for attending!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Thanks for joining the [network name] Network meeting.   The Meeting will begin soon.</dc:title>
  <dc:creator>Tessa Harrison</dc:creator>
  <cp:lastModifiedBy>Tessa Harrison</cp:lastModifiedBy>
  <cp:revision>7</cp:revision>
  <dcterms:created xsi:type="dcterms:W3CDTF">2023-06-26T23:32:47Z</dcterms:created>
  <dcterms:modified xsi:type="dcterms:W3CDTF">2024-02-08T22:32:45Z</dcterms:modified>
</cp:coreProperties>
</file>