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9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0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1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28" r:id="rId2"/>
    <p:sldMasterId id="2147483729" r:id="rId3"/>
    <p:sldMasterId id="2147483733" r:id="rId4"/>
    <p:sldMasterId id="2147483735" r:id="rId5"/>
    <p:sldMasterId id="2147483737" r:id="rId6"/>
    <p:sldMasterId id="2147483738" r:id="rId7"/>
    <p:sldMasterId id="2147483739" r:id="rId8"/>
    <p:sldMasterId id="2147483741" r:id="rId9"/>
    <p:sldMasterId id="2147483752" r:id="rId10"/>
    <p:sldMasterId id="2147483744" r:id="rId11"/>
    <p:sldMasterId id="2147483747" r:id="rId12"/>
    <p:sldMasterId id="2147483748" r:id="rId13"/>
    <p:sldMasterId id="2147483750" r:id="rId14"/>
  </p:sldMasterIdLst>
  <p:notesMasterIdLst>
    <p:notesMasterId r:id="rId41"/>
  </p:notesMasterIdLst>
  <p:handoutMasterIdLst>
    <p:handoutMasterId r:id="rId42"/>
  </p:handoutMasterIdLst>
  <p:sldIdLst>
    <p:sldId id="371" r:id="rId15"/>
    <p:sldId id="256" r:id="rId16"/>
    <p:sldId id="430" r:id="rId17"/>
    <p:sldId id="260" r:id="rId18"/>
    <p:sldId id="266" r:id="rId19"/>
    <p:sldId id="263" r:id="rId20"/>
    <p:sldId id="394" r:id="rId21"/>
    <p:sldId id="418" r:id="rId22"/>
    <p:sldId id="419" r:id="rId23"/>
    <p:sldId id="409" r:id="rId24"/>
    <p:sldId id="421" r:id="rId25"/>
    <p:sldId id="422" r:id="rId26"/>
    <p:sldId id="423" r:id="rId27"/>
    <p:sldId id="417" r:id="rId28"/>
    <p:sldId id="425" r:id="rId29"/>
    <p:sldId id="424" r:id="rId30"/>
    <p:sldId id="426" r:id="rId31"/>
    <p:sldId id="427" r:id="rId32"/>
    <p:sldId id="428" r:id="rId33"/>
    <p:sldId id="429" r:id="rId34"/>
    <p:sldId id="359" r:id="rId35"/>
    <p:sldId id="264" r:id="rId36"/>
    <p:sldId id="416" r:id="rId37"/>
    <p:sldId id="301" r:id="rId38"/>
    <p:sldId id="259" r:id="rId39"/>
    <p:sldId id="387" r:id="rId4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A79"/>
    <a:srgbClr val="891635"/>
    <a:srgbClr val="002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714" autoAdjust="0"/>
    <p:restoredTop sz="97342" autoAdjust="0"/>
  </p:normalViewPr>
  <p:slideViewPr>
    <p:cSldViewPr snapToGrid="0" snapToObjects="1">
      <p:cViewPr varScale="1">
        <p:scale>
          <a:sx n="81" d="100"/>
          <a:sy n="81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774" y="-96"/>
      </p:cViewPr>
      <p:guideLst>
        <p:guide orient="horz" pos="3127"/>
        <p:guide orient="horz" pos="2909"/>
        <p:guide pos="2141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D305C-A29C-4E7D-B13F-B39F10A4063C}" type="datetimeFigureOut">
              <a:rPr lang="en-AU" smtClean="0"/>
              <a:t>12/03/2019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C15B5-B5EC-4D64-BCF2-227BA4297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3074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6E481-20A2-40A2-A74B-B75E63C2BA3C}" type="datetimeFigureOut">
              <a:rPr lang="en-AU" smtClean="0"/>
              <a:t>12/03/2019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14FD8-1CC3-43B1-B357-DB7805876D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62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14FD8-1CC3-43B1-B357-DB7805876D7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59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14FD8-1CC3-43B1-B357-DB7805876D7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45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14FD8-1CC3-43B1-B357-DB7805876D7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72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14FD8-1CC3-43B1-B357-DB7805876D7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870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6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99" y="1338792"/>
            <a:ext cx="6703483" cy="49847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25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20000" y="2055223"/>
            <a:ext cx="6703483" cy="39916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sz="2000">
                <a:solidFill>
                  <a:schemeClr val="tx2"/>
                </a:solidFill>
              </a:defRPr>
            </a:lvl2pPr>
            <a:lvl3pPr marL="0" indent="-1746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/>
              <a:defRPr sz="20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Subhead style</a:t>
            </a:r>
          </a:p>
          <a:p>
            <a:pPr lvl="1"/>
            <a:r>
              <a:rPr lang="en-US" dirty="0" smtClean="0"/>
              <a:t>Body copy style</a:t>
            </a:r>
          </a:p>
          <a:p>
            <a:pPr lvl="2"/>
            <a:r>
              <a:rPr lang="en-US" dirty="0" smtClean="0"/>
              <a:t>Bullet style</a:t>
            </a:r>
          </a:p>
        </p:txBody>
      </p:sp>
    </p:spTree>
    <p:extLst>
      <p:ext uri="{BB962C8B-B14F-4D97-AF65-F5344CB8AC3E}">
        <p14:creationId xmlns:p14="http://schemas.microsoft.com/office/powerpoint/2010/main" val="96725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3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54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00" y="3218400"/>
            <a:ext cx="6426200" cy="40639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20000" y="2520000"/>
            <a:ext cx="6426201" cy="5984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aseline="0">
                <a:solidFill>
                  <a:srgbClr val="0025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5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99" y="1338792"/>
            <a:ext cx="6703483" cy="49847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25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20000" y="2055223"/>
            <a:ext cx="6703483" cy="39916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sz="2000">
                <a:solidFill>
                  <a:schemeClr val="tx2"/>
                </a:solidFill>
              </a:defRPr>
            </a:lvl2pPr>
            <a:lvl3pPr marL="0" indent="-1746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/>
              <a:defRPr sz="20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Subhead style</a:t>
            </a:r>
          </a:p>
          <a:p>
            <a:pPr lvl="1"/>
            <a:r>
              <a:rPr lang="en-US" dirty="0" smtClean="0"/>
              <a:t>Body copy style</a:t>
            </a:r>
          </a:p>
          <a:p>
            <a:pPr lvl="2"/>
            <a:r>
              <a:rPr lang="en-US" dirty="0" smtClean="0"/>
              <a:t>Bullet style</a:t>
            </a:r>
          </a:p>
        </p:txBody>
      </p:sp>
    </p:spTree>
    <p:extLst>
      <p:ext uri="{BB962C8B-B14F-4D97-AF65-F5344CB8AC3E}">
        <p14:creationId xmlns:p14="http://schemas.microsoft.com/office/powerpoint/2010/main" val="178304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00" y="3218400"/>
            <a:ext cx="6426200" cy="40639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20000" y="2520000"/>
            <a:ext cx="6426201" cy="5984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aseline="0">
                <a:solidFill>
                  <a:srgbClr val="0025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4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99" y="1338792"/>
            <a:ext cx="6703483" cy="49847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25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20000" y="2055223"/>
            <a:ext cx="6703483" cy="39916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sz="2000">
                <a:solidFill>
                  <a:schemeClr val="tx2"/>
                </a:solidFill>
              </a:defRPr>
            </a:lvl2pPr>
            <a:lvl3pPr marL="0" indent="-1746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/>
              <a:defRPr sz="20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Subhead style</a:t>
            </a:r>
          </a:p>
          <a:p>
            <a:pPr lvl="1"/>
            <a:r>
              <a:rPr lang="en-US" dirty="0" smtClean="0"/>
              <a:t>Body copy style</a:t>
            </a:r>
          </a:p>
          <a:p>
            <a:pPr lvl="2"/>
            <a:r>
              <a:rPr lang="en-US" dirty="0" smtClean="0"/>
              <a:t>Bullet style</a:t>
            </a:r>
          </a:p>
        </p:txBody>
      </p:sp>
    </p:spTree>
    <p:extLst>
      <p:ext uri="{BB962C8B-B14F-4D97-AF65-F5344CB8AC3E}">
        <p14:creationId xmlns:p14="http://schemas.microsoft.com/office/powerpoint/2010/main" val="100278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00" y="3218400"/>
            <a:ext cx="6426200" cy="40639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20000" y="2520000"/>
            <a:ext cx="6426201" cy="5984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aseline="0">
                <a:solidFill>
                  <a:srgbClr val="0025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5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99" y="1338792"/>
            <a:ext cx="6703483" cy="49847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25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20000" y="2055223"/>
            <a:ext cx="6703483" cy="39916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sz="2000">
                <a:solidFill>
                  <a:schemeClr val="tx2"/>
                </a:solidFill>
              </a:defRPr>
            </a:lvl2pPr>
            <a:lvl3pPr marL="0" indent="-1746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/>
              <a:defRPr sz="20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Subhead style</a:t>
            </a:r>
          </a:p>
          <a:p>
            <a:pPr lvl="1"/>
            <a:r>
              <a:rPr lang="en-US" dirty="0" smtClean="0"/>
              <a:t>Body copy style</a:t>
            </a:r>
          </a:p>
          <a:p>
            <a:pPr lvl="2"/>
            <a:r>
              <a:rPr lang="en-US" dirty="0" smtClean="0"/>
              <a:t>Bullet style</a:t>
            </a:r>
          </a:p>
        </p:txBody>
      </p:sp>
    </p:spTree>
    <p:extLst>
      <p:ext uri="{BB962C8B-B14F-4D97-AF65-F5344CB8AC3E}">
        <p14:creationId xmlns:p14="http://schemas.microsoft.com/office/powerpoint/2010/main" val="185490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00" y="3218400"/>
            <a:ext cx="6426200" cy="40639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20000" y="2520000"/>
            <a:ext cx="6426201" cy="5984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aseline="0">
                <a:solidFill>
                  <a:srgbClr val="0025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5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8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 ftr="0" dt="0"/>
  <p:txStyles>
    <p:titleStyle>
      <a:lvl1pPr algn="l" defTabSz="257175" rtl="0" eaLnBrk="1" latinLnBrk="0" hangingPunct="1">
        <a:spcBef>
          <a:spcPct val="0"/>
        </a:spcBef>
        <a:buNone/>
        <a:defRPr sz="2025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1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5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489972" y="16592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0D31D94-5DBB-43D8-9C85-0C564202428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809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32" y="-4234"/>
            <a:ext cx="9149645" cy="686223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603254" y="2494149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spc="300" dirty="0" smtClean="0">
                <a:solidFill>
                  <a:prstClr val="white"/>
                </a:solidFill>
                <a:cs typeface="Arial" panose="020B0604020202020204" pitchFamily="34" charset="0"/>
              </a:rPr>
              <a:t>&gt;</a:t>
            </a:r>
            <a:r>
              <a:rPr lang="en-AU" sz="2000" b="1" spc="300" dirty="0" smtClean="0">
                <a:solidFill>
                  <a:prstClr val="white"/>
                </a:solidFill>
                <a:cs typeface="Arial" panose="020B0604020202020204" pitchFamily="34" charset="0"/>
              </a:rPr>
              <a:t>WEBINAR 8</a:t>
            </a:r>
            <a:endParaRPr lang="en-AU" sz="2000" b="1" spc="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746305" y="2968340"/>
            <a:ext cx="50379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561"/>
                </a:solidFill>
                <a:latin typeface="TisaSansOT" pitchFamily="34" charset="0"/>
                <a:cs typeface="TisaSansOT" pitchFamily="34" charset="0"/>
              </a:rPr>
              <a:t>Veterans in Pain: </a:t>
            </a:r>
            <a:br>
              <a:rPr lang="en-US" sz="4000" dirty="0" smtClean="0">
                <a:solidFill>
                  <a:srgbClr val="002561"/>
                </a:solidFill>
                <a:latin typeface="TisaSansOT" pitchFamily="34" charset="0"/>
                <a:cs typeface="TisaSansOT" pitchFamily="34" charset="0"/>
              </a:rPr>
            </a:br>
            <a:r>
              <a:rPr lang="en-US" sz="4000" dirty="0" smtClean="0">
                <a:solidFill>
                  <a:srgbClr val="002561"/>
                </a:solidFill>
                <a:latin typeface="TisaSansOT" pitchFamily="34" charset="0"/>
                <a:cs typeface="TisaSansOT" pitchFamily="34" charset="0"/>
              </a:rPr>
              <a:t>  Where the body and </a:t>
            </a:r>
            <a:br>
              <a:rPr lang="en-US" sz="4000" dirty="0" smtClean="0">
                <a:solidFill>
                  <a:srgbClr val="002561"/>
                </a:solidFill>
                <a:latin typeface="TisaSansOT" pitchFamily="34" charset="0"/>
                <a:cs typeface="TisaSansOT" pitchFamily="34" charset="0"/>
              </a:rPr>
            </a:br>
            <a:r>
              <a:rPr lang="en-US" sz="4000" dirty="0" smtClean="0">
                <a:solidFill>
                  <a:srgbClr val="002561"/>
                </a:solidFill>
                <a:latin typeface="TisaSansOT" pitchFamily="34" charset="0"/>
                <a:cs typeface="TisaSansOT" pitchFamily="34" charset="0"/>
              </a:rPr>
              <a:t>    mind meet</a:t>
            </a:r>
            <a:endParaRPr lang="en-AU" sz="2400" dirty="0">
              <a:solidFill>
                <a:prstClr val="black"/>
              </a:solidFill>
              <a:latin typeface="TisaSansOT" pitchFamily="34" charset="0"/>
              <a:cs typeface="TisaSansO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8806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0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4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489972" y="16592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0D31D94-5DBB-43D8-9C85-0C564202428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72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344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482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5639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868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9568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489972" y="16592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0D31D94-5DBB-43D8-9C85-0C564202428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203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a.Zivcic@mhpn.org.au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pnconference.org.a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Welcome to tonight's webinar. It will start at 7:15 pm AEDT.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2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2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2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2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2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2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2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200" b="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656035" y="2806329"/>
            <a:ext cx="6516753" cy="28984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757785" y="3098833"/>
            <a:ext cx="69028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rgbClr val="891635"/>
                </a:solidFill>
              </a:rPr>
              <a:t>Join a local </a:t>
            </a:r>
            <a:r>
              <a:rPr lang="en-AU" sz="1400" b="1" dirty="0" smtClean="0">
                <a:solidFill>
                  <a:srgbClr val="891635"/>
                </a:solidFill>
              </a:rPr>
              <a:t>Veteran-Focussed </a:t>
            </a:r>
            <a:r>
              <a:rPr lang="en-AU" sz="1400" b="1" dirty="0">
                <a:solidFill>
                  <a:srgbClr val="891635"/>
                </a:solidFill>
              </a:rPr>
              <a:t>Mental Health Professionals’ </a:t>
            </a:r>
            <a:r>
              <a:rPr lang="en-AU" sz="1400" b="1" dirty="0" smtClean="0">
                <a:solidFill>
                  <a:srgbClr val="891635"/>
                </a:solidFill>
              </a:rPr>
              <a:t>Network: </a:t>
            </a:r>
          </a:p>
          <a:p>
            <a:endParaRPr lang="en-A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AU" sz="1200" dirty="0" smtClean="0">
                <a:solidFill>
                  <a:schemeClr val="accent5">
                    <a:lumMod val="50000"/>
                  </a:schemeClr>
                </a:solidFill>
              </a:rPr>
              <a:t>Networks are currently located in the following areas:</a:t>
            </a:r>
            <a:endParaRPr lang="en-A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7785" y="5053179"/>
            <a:ext cx="6415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accent5">
                    <a:lumMod val="50000"/>
                  </a:schemeClr>
                </a:solidFill>
              </a:rPr>
              <a:t>To join </a:t>
            </a:r>
            <a:r>
              <a:rPr lang="en-AU" sz="1200" dirty="0" smtClean="0">
                <a:solidFill>
                  <a:schemeClr val="accent5">
                    <a:lumMod val="50000"/>
                  </a:schemeClr>
                </a:solidFill>
              </a:rPr>
              <a:t>or find out more, click on the </a:t>
            </a:r>
            <a:r>
              <a:rPr lang="en-AU" sz="1200" b="1" dirty="0" smtClean="0">
                <a:solidFill>
                  <a:schemeClr val="accent5">
                    <a:lumMod val="50000"/>
                  </a:schemeClr>
                </a:solidFill>
              </a:rPr>
              <a:t>supporting resources tab </a:t>
            </a:r>
            <a:r>
              <a:rPr lang="en-AU" sz="1200" dirty="0" smtClean="0">
                <a:solidFill>
                  <a:schemeClr val="accent5">
                    <a:lumMod val="50000"/>
                  </a:schemeClr>
                </a:solidFill>
              </a:rPr>
              <a:t>(bottom right of your screen) and view the ‘Join a network’ document. </a:t>
            </a:r>
            <a:endParaRPr lang="en-A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4309" y="3775941"/>
            <a:ext cx="5393292" cy="1224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</a:pPr>
            <a:r>
              <a:rPr lang="en-AU" sz="1200" dirty="0">
                <a:solidFill>
                  <a:schemeClr val="accent5">
                    <a:lumMod val="50000"/>
                  </a:schemeClr>
                </a:solidFill>
              </a:rPr>
              <a:t>Brisbane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</a:pPr>
            <a:r>
              <a:rPr lang="en-AU" sz="1200" dirty="0">
                <a:solidFill>
                  <a:schemeClr val="accent5">
                    <a:lumMod val="50000"/>
                  </a:schemeClr>
                </a:solidFill>
              </a:rPr>
              <a:t>Perth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</a:pPr>
            <a:r>
              <a:rPr lang="en-AU" sz="1200" dirty="0">
                <a:solidFill>
                  <a:schemeClr val="accent5">
                    <a:lumMod val="50000"/>
                  </a:schemeClr>
                </a:solidFill>
              </a:rPr>
              <a:t>Newcastle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</a:pPr>
            <a:r>
              <a:rPr lang="en-AU" sz="1200" dirty="0">
                <a:solidFill>
                  <a:schemeClr val="accent5">
                    <a:lumMod val="50000"/>
                  </a:schemeClr>
                </a:solidFill>
              </a:rPr>
              <a:t>Liverpool (NSW)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</a:pPr>
            <a:r>
              <a:rPr lang="en-AU" sz="1200" dirty="0">
                <a:solidFill>
                  <a:schemeClr val="accent5">
                    <a:lumMod val="50000"/>
                  </a:schemeClr>
                </a:solidFill>
              </a:rPr>
              <a:t>Gippsland</a:t>
            </a:r>
          </a:p>
          <a:p>
            <a:pPr>
              <a:spcAft>
                <a:spcPts val="0"/>
              </a:spcAft>
              <a:tabLst>
                <a:tab pos="1970088" algn="l"/>
              </a:tabLst>
            </a:pPr>
            <a:endParaRPr lang="en-A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Townsville</a:t>
            </a:r>
            <a:endParaRPr lang="en-A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</a:pPr>
            <a:r>
              <a:rPr lang="en-AU" sz="1200" dirty="0">
                <a:solidFill>
                  <a:schemeClr val="accent5">
                    <a:lumMod val="50000"/>
                  </a:schemeClr>
                </a:solidFill>
              </a:rPr>
              <a:t>Canberra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</a:pPr>
            <a:r>
              <a:rPr lang="en-AU" sz="1200" dirty="0">
                <a:solidFill>
                  <a:schemeClr val="accent5">
                    <a:lumMod val="50000"/>
                  </a:schemeClr>
                </a:solidFill>
              </a:rPr>
              <a:t>Melbourne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</a:pPr>
            <a:r>
              <a:rPr lang="en-AU" sz="1200" dirty="0" smtClean="0">
                <a:solidFill>
                  <a:schemeClr val="accent5">
                    <a:lumMod val="50000"/>
                  </a:schemeClr>
                </a:solidFill>
              </a:rPr>
              <a:t>Adelaide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5432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4" y="1073103"/>
            <a:ext cx="7743918" cy="506436"/>
          </a:xfrm>
        </p:spPr>
        <p:txBody>
          <a:bodyPr/>
          <a:lstStyle/>
          <a:p>
            <a:pPr algn="l"/>
            <a:r>
              <a:rPr lang="en-US" dirty="0" smtClean="0"/>
              <a:t>Social Worker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1540097" y="1717589"/>
            <a:ext cx="7080120" cy="2060437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endParaRPr lang="en-AU" sz="2400" dirty="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757021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After </a:t>
            </a:r>
            <a:r>
              <a:rPr lang="en-AU" dirty="0">
                <a:solidFill>
                  <a:schemeClr val="tx2"/>
                </a:solidFill>
              </a:rPr>
              <a:t>the GP has provided an initial treatment session/s to address urgent medical requirements, Garth would need to be engaged with an intensive case management approach, probably through Open Arms. </a:t>
            </a:r>
          </a:p>
          <a:p>
            <a:pPr marL="285750" lvl="2" indent="-285750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A </a:t>
            </a:r>
            <a:r>
              <a:rPr lang="en-AU" dirty="0">
                <a:solidFill>
                  <a:schemeClr val="tx2"/>
                </a:solidFill>
              </a:rPr>
              <a:t>stepped care approach for Garth is required - i.e. deal with immediate crises initially in a case management framework, stabilise him, engage with other service providers and family (Karen, Chris and children) then look to more specific psycho-therapeutic treatment.</a:t>
            </a:r>
          </a:p>
          <a:p>
            <a:pPr marL="285750" lvl="2" indent="-285750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72317" y="6281415"/>
            <a:ext cx="13067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Mr Russell </a:t>
            </a:r>
            <a:r>
              <a:rPr lang="en-AU" sz="800" b="1" dirty="0" err="1" smtClean="0">
                <a:solidFill>
                  <a:srgbClr val="000000"/>
                </a:solidFill>
              </a:rPr>
              <a:t>McCashney</a:t>
            </a:r>
            <a:endParaRPr lang="en-AU" sz="800" b="1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27941" y="5320732"/>
            <a:ext cx="795519" cy="934759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1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4" y="1073103"/>
            <a:ext cx="7743918" cy="506436"/>
          </a:xfrm>
        </p:spPr>
        <p:txBody>
          <a:bodyPr/>
          <a:lstStyle/>
          <a:p>
            <a:pPr algn="l"/>
            <a:r>
              <a:rPr lang="en-US" dirty="0" smtClean="0"/>
              <a:t>Social Worker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1540097" y="1717589"/>
            <a:ext cx="7080120" cy="2060437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endParaRPr lang="en-AU" sz="2400" dirty="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757021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</a:rPr>
              <a:t>In more detail, the initial phase will require:</a:t>
            </a:r>
          </a:p>
          <a:p>
            <a:pPr marL="285750" lvl="2" indent="-285750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Management of initial crises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Possible </a:t>
            </a:r>
            <a:r>
              <a:rPr lang="en-AU" dirty="0">
                <a:solidFill>
                  <a:schemeClr val="tx2"/>
                </a:solidFill>
              </a:rPr>
              <a:t>legal issues – were charges laid?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Engagement </a:t>
            </a:r>
            <a:r>
              <a:rPr lang="en-AU" dirty="0">
                <a:solidFill>
                  <a:schemeClr val="tx2"/>
                </a:solidFill>
              </a:rPr>
              <a:t>with an ESO Welfare rep / DVA regarding entitlements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Risk </a:t>
            </a:r>
            <a:r>
              <a:rPr lang="en-AU" dirty="0">
                <a:solidFill>
                  <a:schemeClr val="tx2"/>
                </a:solidFill>
              </a:rPr>
              <a:t>assessment and </a:t>
            </a:r>
            <a:r>
              <a:rPr lang="en-AU" dirty="0" smtClean="0">
                <a:solidFill>
                  <a:schemeClr val="tx2"/>
                </a:solidFill>
              </a:rPr>
              <a:t>plan, </a:t>
            </a:r>
            <a:r>
              <a:rPr lang="en-AU" dirty="0">
                <a:solidFill>
                  <a:schemeClr val="tx2"/>
                </a:solidFill>
              </a:rPr>
              <a:t>as well as safety issues for Garth and third parties (Karen and family)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O</a:t>
            </a:r>
            <a:r>
              <a:rPr lang="en-AU" dirty="0" smtClean="0">
                <a:solidFill>
                  <a:schemeClr val="tx2"/>
                </a:solidFill>
              </a:rPr>
              <a:t>ngoing </a:t>
            </a:r>
            <a:r>
              <a:rPr lang="en-AU" dirty="0">
                <a:solidFill>
                  <a:schemeClr val="tx2"/>
                </a:solidFill>
              </a:rPr>
              <a:t>medical support to help with moderating/ceasing alcohol and starting on any medication</a:t>
            </a:r>
          </a:p>
          <a:p>
            <a:pPr marL="285750" lvl="2" indent="-285750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72317" y="6281415"/>
            <a:ext cx="13067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Mr Russell </a:t>
            </a:r>
            <a:r>
              <a:rPr lang="en-AU" sz="800" b="1" dirty="0" err="1" smtClean="0">
                <a:solidFill>
                  <a:srgbClr val="000000"/>
                </a:solidFill>
              </a:rPr>
              <a:t>McCashney</a:t>
            </a:r>
            <a:endParaRPr lang="en-AU" sz="800" b="1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27941" y="5320732"/>
            <a:ext cx="795519" cy="934759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96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4" y="1073103"/>
            <a:ext cx="7743918" cy="506436"/>
          </a:xfrm>
        </p:spPr>
        <p:txBody>
          <a:bodyPr/>
          <a:lstStyle/>
          <a:p>
            <a:pPr algn="l"/>
            <a:r>
              <a:rPr lang="en-US" dirty="0" smtClean="0"/>
              <a:t>Social Worker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1540097" y="1717589"/>
            <a:ext cx="7080120" cy="2060437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endParaRPr lang="en-AU" sz="2400" dirty="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757021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AU" dirty="0" smtClean="0">
                <a:solidFill>
                  <a:schemeClr val="tx2"/>
                </a:solidFill>
              </a:rPr>
              <a:t>A </a:t>
            </a:r>
            <a:r>
              <a:rPr lang="en-AU" dirty="0">
                <a:solidFill>
                  <a:schemeClr val="tx2"/>
                </a:solidFill>
              </a:rPr>
              <a:t>case manager or primary therapist will need </a:t>
            </a:r>
            <a:r>
              <a:rPr lang="en-AU" dirty="0" smtClean="0">
                <a:solidFill>
                  <a:schemeClr val="tx2"/>
                </a:solidFill>
              </a:rPr>
              <a:t>to:</a:t>
            </a: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Develop </a:t>
            </a:r>
            <a:r>
              <a:rPr lang="en-AU" dirty="0">
                <a:solidFill>
                  <a:schemeClr val="tx2"/>
                </a:solidFill>
              </a:rPr>
              <a:t>a therapeutic alliance. 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Engage </a:t>
            </a:r>
            <a:r>
              <a:rPr lang="en-AU" dirty="0">
                <a:solidFill>
                  <a:schemeClr val="tx2"/>
                </a:solidFill>
              </a:rPr>
              <a:t>with him by being aware of where he is at; using the stages of change cycle (Prochaska and </a:t>
            </a:r>
            <a:r>
              <a:rPr lang="en-AU" dirty="0" err="1">
                <a:solidFill>
                  <a:schemeClr val="tx2"/>
                </a:solidFill>
              </a:rPr>
              <a:t>DiClemente</a:t>
            </a:r>
            <a:r>
              <a:rPr lang="en-AU" dirty="0">
                <a:solidFill>
                  <a:schemeClr val="tx2"/>
                </a:solidFill>
              </a:rPr>
              <a:t>) is very useful.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Use </a:t>
            </a:r>
            <a:r>
              <a:rPr lang="en-AU" dirty="0">
                <a:solidFill>
                  <a:schemeClr val="tx2"/>
                </a:solidFill>
              </a:rPr>
              <a:t>Motivational Interviewing </a:t>
            </a:r>
            <a:r>
              <a:rPr lang="en-AU" dirty="0" smtClean="0">
                <a:solidFill>
                  <a:schemeClr val="tx2"/>
                </a:solidFill>
              </a:rPr>
              <a:t>&amp; </a:t>
            </a:r>
            <a:r>
              <a:rPr lang="en-AU" dirty="0">
                <a:solidFill>
                  <a:schemeClr val="tx2"/>
                </a:solidFill>
              </a:rPr>
              <a:t>a psycho-educational approach to engage with him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Ensure </a:t>
            </a:r>
            <a:r>
              <a:rPr lang="en-AU" dirty="0">
                <a:solidFill>
                  <a:schemeClr val="tx2"/>
                </a:solidFill>
              </a:rPr>
              <a:t>Karen has access to Open Arms </a:t>
            </a:r>
            <a:r>
              <a:rPr lang="en-AU" dirty="0" smtClean="0">
                <a:solidFill>
                  <a:schemeClr val="tx2"/>
                </a:solidFill>
              </a:rPr>
              <a:t>&amp; </a:t>
            </a:r>
            <a:r>
              <a:rPr lang="en-AU" dirty="0">
                <a:solidFill>
                  <a:schemeClr val="tx2"/>
                </a:solidFill>
              </a:rPr>
              <a:t>consider age appropriate engagement with children (whole of family?)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Refer </a:t>
            </a:r>
            <a:r>
              <a:rPr lang="en-AU" dirty="0">
                <a:solidFill>
                  <a:schemeClr val="tx2"/>
                </a:solidFill>
              </a:rPr>
              <a:t>him to a psychologist or Mental Health SW (this may </a:t>
            </a:r>
            <a:br>
              <a:rPr lang="en-AU" dirty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</a:rPr>
              <a:t>already </a:t>
            </a:r>
            <a:r>
              <a:rPr lang="en-AU" dirty="0">
                <a:solidFill>
                  <a:schemeClr val="tx2"/>
                </a:solidFill>
              </a:rPr>
              <a:t>have happened when he initially presented) to start 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</a:rPr>
              <a:t>Garth </a:t>
            </a:r>
            <a:r>
              <a:rPr lang="en-AU" dirty="0">
                <a:solidFill>
                  <a:schemeClr val="tx2"/>
                </a:solidFill>
              </a:rPr>
              <a:t>in treatment for his PTSD type presentation </a:t>
            </a:r>
            <a:r>
              <a:rPr lang="en-AU" dirty="0" smtClean="0">
                <a:solidFill>
                  <a:schemeClr val="tx2"/>
                </a:solidFill>
              </a:rPr>
              <a:t>&amp; likely </a:t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</a:rPr>
              <a:t>co-morbidities</a:t>
            </a:r>
            <a:r>
              <a:rPr lang="en-AU" dirty="0">
                <a:solidFill>
                  <a:schemeClr val="tx2"/>
                </a:solidFill>
              </a:rPr>
              <a:t>.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72317" y="6281415"/>
            <a:ext cx="13067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Mr Russell </a:t>
            </a:r>
            <a:r>
              <a:rPr lang="en-AU" sz="800" b="1" dirty="0" err="1" smtClean="0">
                <a:solidFill>
                  <a:srgbClr val="000000"/>
                </a:solidFill>
              </a:rPr>
              <a:t>McCashney</a:t>
            </a:r>
            <a:endParaRPr lang="en-AU" sz="800" b="1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27941" y="5320732"/>
            <a:ext cx="795519" cy="934759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77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4" y="1073103"/>
            <a:ext cx="7743918" cy="506436"/>
          </a:xfrm>
        </p:spPr>
        <p:txBody>
          <a:bodyPr/>
          <a:lstStyle/>
          <a:p>
            <a:pPr algn="l"/>
            <a:r>
              <a:rPr lang="en-US" dirty="0" smtClean="0"/>
              <a:t>Social Worker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1540097" y="1717589"/>
            <a:ext cx="7080120" cy="2060437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endParaRPr lang="en-AU" sz="2400" dirty="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757021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Through </a:t>
            </a:r>
            <a:r>
              <a:rPr lang="en-AU" dirty="0">
                <a:solidFill>
                  <a:schemeClr val="tx2"/>
                </a:solidFill>
              </a:rPr>
              <a:t>this process Garth is likely to start coming to terms with the reality that the army is no longer there as a “safety net”.  He will be confronted with a very real sense of not fitting in to the civilian world </a:t>
            </a:r>
          </a:p>
          <a:p>
            <a:pPr marL="285750" lvl="2" indent="-285750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He </a:t>
            </a:r>
            <a:r>
              <a:rPr lang="en-AU" dirty="0">
                <a:solidFill>
                  <a:schemeClr val="tx2"/>
                </a:solidFill>
              </a:rPr>
              <a:t>will experience a loss of identity </a:t>
            </a:r>
            <a:r>
              <a:rPr lang="en-AU" dirty="0" smtClean="0">
                <a:solidFill>
                  <a:schemeClr val="tx2"/>
                </a:solidFill>
              </a:rPr>
              <a:t>&amp; </a:t>
            </a:r>
            <a:r>
              <a:rPr lang="en-AU" dirty="0">
                <a:solidFill>
                  <a:schemeClr val="tx2"/>
                </a:solidFill>
              </a:rPr>
              <a:t>sense of self which the army provided – acknowledging this is a long process.</a:t>
            </a:r>
          </a:p>
          <a:p>
            <a:pPr marL="285750" lvl="2" indent="-285750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There </a:t>
            </a:r>
            <a:r>
              <a:rPr lang="en-AU" dirty="0">
                <a:solidFill>
                  <a:schemeClr val="tx2"/>
                </a:solidFill>
              </a:rPr>
              <a:t>comes a point for a veteran in such scenarios where the “penny drops” around the impact of what leaving the army has really meant for him, the legacy he takes from his army service (plusses </a:t>
            </a:r>
            <a:r>
              <a:rPr lang="en-AU" dirty="0" smtClean="0">
                <a:solidFill>
                  <a:schemeClr val="tx2"/>
                </a:solidFill>
              </a:rPr>
              <a:t>&amp; </a:t>
            </a:r>
            <a:r>
              <a:rPr lang="en-AU" dirty="0">
                <a:solidFill>
                  <a:schemeClr val="tx2"/>
                </a:solidFill>
              </a:rPr>
              <a:t>minuses), the transition process </a:t>
            </a:r>
            <a:r>
              <a:rPr lang="en-AU" dirty="0" smtClean="0">
                <a:solidFill>
                  <a:schemeClr val="tx2"/>
                </a:solidFill>
              </a:rPr>
              <a:t>&amp; how </a:t>
            </a:r>
            <a:r>
              <a:rPr lang="en-AU" dirty="0">
                <a:solidFill>
                  <a:schemeClr val="tx2"/>
                </a:solidFill>
              </a:rPr>
              <a:t>he needs to integrate a new sense of self.</a:t>
            </a:r>
          </a:p>
          <a:p>
            <a:pPr marL="285750" lvl="2" indent="-285750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The DVA </a:t>
            </a:r>
            <a:r>
              <a:rPr lang="en-AU" dirty="0">
                <a:solidFill>
                  <a:schemeClr val="tx2"/>
                </a:solidFill>
              </a:rPr>
              <a:t>claims process is an additional </a:t>
            </a:r>
            <a:r>
              <a:rPr lang="en-AU" dirty="0" smtClean="0">
                <a:solidFill>
                  <a:schemeClr val="tx2"/>
                </a:solidFill>
              </a:rPr>
              <a:t>process. Often </a:t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</a:rPr>
              <a:t>veterans </a:t>
            </a:r>
            <a:r>
              <a:rPr lang="en-AU" dirty="0">
                <a:solidFill>
                  <a:schemeClr val="tx2"/>
                </a:solidFill>
              </a:rPr>
              <a:t>are “therapeutically on hold” until this is </a:t>
            </a:r>
            <a:r>
              <a:rPr lang="en-AU" dirty="0" smtClean="0">
                <a:solidFill>
                  <a:schemeClr val="tx2"/>
                </a:solidFill>
              </a:rPr>
              <a:t>resolved </a:t>
            </a:r>
            <a:r>
              <a:rPr lang="en-AU" dirty="0">
                <a:solidFill>
                  <a:schemeClr val="tx2"/>
                </a:solidFill>
              </a:rPr>
              <a:t>satisfactorily.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72317" y="6281415"/>
            <a:ext cx="13067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Mr Russell </a:t>
            </a:r>
            <a:r>
              <a:rPr lang="en-AU" sz="800" b="1" dirty="0" err="1" smtClean="0">
                <a:solidFill>
                  <a:srgbClr val="000000"/>
                </a:solidFill>
              </a:rPr>
              <a:t>McCashney</a:t>
            </a:r>
            <a:endParaRPr lang="en-AU" sz="800" b="1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27941" y="5320732"/>
            <a:ext cx="795519" cy="934759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29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4" y="1073103"/>
            <a:ext cx="7743918" cy="506436"/>
          </a:xfrm>
        </p:spPr>
        <p:txBody>
          <a:bodyPr/>
          <a:lstStyle/>
          <a:p>
            <a:pPr algn="l"/>
            <a:r>
              <a:rPr lang="en-US" dirty="0" smtClean="0"/>
              <a:t>Psychologist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1540097" y="1717589"/>
            <a:ext cx="7080120" cy="2060437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endParaRPr lang="en-AU" sz="2400" dirty="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757021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AU" sz="2400" dirty="0"/>
              <a:t>Conduct a comprehensive </a:t>
            </a:r>
            <a:r>
              <a:rPr lang="en-AU" sz="2400" dirty="0" smtClean="0"/>
              <a:t>assessment</a:t>
            </a: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</a:rPr>
              <a:t>The key aims would be to </a:t>
            </a:r>
            <a:r>
              <a:rPr lang="en-AU" dirty="0" smtClean="0">
                <a:solidFill>
                  <a:schemeClr val="tx2"/>
                </a:solidFill>
              </a:rPr>
              <a:t>determine Garth’s</a:t>
            </a:r>
            <a:r>
              <a:rPr lang="en-AU" dirty="0">
                <a:solidFill>
                  <a:schemeClr val="tx2"/>
                </a:solidFill>
              </a:rPr>
              <a:t>:</a:t>
            </a:r>
          </a:p>
          <a:p>
            <a:pPr lvl="1" indent="-4572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2"/>
                </a:solidFill>
              </a:rPr>
              <a:t>Clinical treatment needs and suitable options</a:t>
            </a:r>
          </a:p>
          <a:p>
            <a:pPr lvl="1" indent="-4572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2"/>
                </a:solidFill>
              </a:rPr>
              <a:t>Psychosocial needs and service options </a:t>
            </a:r>
          </a:p>
          <a:p>
            <a:pPr lvl="1" indent="-4572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2"/>
                </a:solidFill>
              </a:rPr>
              <a:t>Risk factors / protective factors / strengths</a:t>
            </a:r>
          </a:p>
          <a:p>
            <a:pPr lvl="1" indent="-4572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2"/>
                </a:solidFill>
              </a:rPr>
              <a:t>Willingness / readiness to engage in care</a:t>
            </a:r>
          </a:p>
          <a:p>
            <a:pPr lvl="1" indent="-4572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2"/>
                </a:solidFill>
              </a:rPr>
              <a:t>To conduct the assessment in a ‘military / veteran aware’ manner</a:t>
            </a:r>
          </a:p>
          <a:p>
            <a:pPr marL="0" lvl="2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32320" y="6281415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Ms Nicole Sadler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16401" y="5419177"/>
            <a:ext cx="842049" cy="862238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13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4" y="1073103"/>
            <a:ext cx="7743918" cy="506436"/>
          </a:xfrm>
        </p:spPr>
        <p:txBody>
          <a:bodyPr/>
          <a:lstStyle/>
          <a:p>
            <a:pPr algn="l"/>
            <a:r>
              <a:rPr lang="en-US" dirty="0" smtClean="0"/>
              <a:t>Psychologist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1540097" y="1717589"/>
            <a:ext cx="7080120" cy="2060437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endParaRPr lang="en-AU" sz="2400" dirty="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757021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AU" sz="2400" dirty="0"/>
              <a:t>Conduct a comprehensive </a:t>
            </a:r>
            <a:r>
              <a:rPr lang="en-AU" sz="2400" dirty="0" smtClean="0"/>
              <a:t>assessment </a:t>
            </a: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AU" b="1" dirty="0" smtClean="0">
                <a:solidFill>
                  <a:schemeClr val="tx2"/>
                </a:solidFill>
              </a:rPr>
              <a:t>Clinical </a:t>
            </a:r>
            <a:r>
              <a:rPr lang="en-AU" b="1" dirty="0">
                <a:solidFill>
                  <a:schemeClr val="tx2"/>
                </a:solidFill>
              </a:rPr>
              <a:t>assessment</a:t>
            </a:r>
            <a:r>
              <a:rPr lang="en-AU" dirty="0">
                <a:solidFill>
                  <a:schemeClr val="tx2"/>
                </a:solidFill>
              </a:rPr>
              <a:t> considerations 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Assess for a range of mental conditions, including co-morbidity</a:t>
            </a:r>
          </a:p>
          <a:p>
            <a:pPr marL="620713" lvl="4" indent="-2794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E.g., depression, anxiety, PTSD</a:t>
            </a:r>
          </a:p>
          <a:p>
            <a:pPr marL="285750" lvl="2" indent="-285750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Consider the impact of his sub-</a:t>
            </a:r>
            <a:r>
              <a:rPr lang="en-AU" dirty="0" err="1">
                <a:solidFill>
                  <a:schemeClr val="tx2"/>
                </a:solidFill>
              </a:rPr>
              <a:t>syndromal</a:t>
            </a:r>
            <a:r>
              <a:rPr lang="en-AU" dirty="0">
                <a:solidFill>
                  <a:schemeClr val="tx2"/>
                </a:solidFill>
              </a:rPr>
              <a:t> symptoms on functioning </a:t>
            </a:r>
            <a:endParaRPr lang="en-AU" dirty="0" smtClean="0">
              <a:solidFill>
                <a:schemeClr val="tx2"/>
              </a:solidFill>
            </a:endParaRPr>
          </a:p>
          <a:p>
            <a:pPr marL="620713" lvl="4" indent="-2794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E.g., Anger, sleep, alcohol misuse, social isolation</a:t>
            </a: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AU" b="1" dirty="0">
                <a:solidFill>
                  <a:schemeClr val="tx2"/>
                </a:solidFill>
              </a:rPr>
              <a:t>Risk assessment</a:t>
            </a:r>
            <a:r>
              <a:rPr lang="en-AU" dirty="0">
                <a:solidFill>
                  <a:schemeClr val="tx2"/>
                </a:solidFill>
              </a:rPr>
              <a:t> 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Risk to himself and others 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Risk of suicidality and completed suicide do increase 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</a:rPr>
              <a:t>following </a:t>
            </a:r>
            <a:r>
              <a:rPr lang="en-AU" dirty="0">
                <a:solidFill>
                  <a:schemeClr val="tx2"/>
                </a:solidFill>
              </a:rPr>
              <a:t>transition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32320" y="6281415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Ms Nicole Sadler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16401" y="5419177"/>
            <a:ext cx="842049" cy="862238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2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4" y="1073103"/>
            <a:ext cx="7743918" cy="506436"/>
          </a:xfrm>
        </p:spPr>
        <p:txBody>
          <a:bodyPr/>
          <a:lstStyle/>
          <a:p>
            <a:pPr algn="l"/>
            <a:r>
              <a:rPr lang="en-US" dirty="0" smtClean="0"/>
              <a:t>Psychologist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1540097" y="1717589"/>
            <a:ext cx="7080120" cy="2060437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endParaRPr lang="en-AU" sz="2400" dirty="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757021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AU" sz="2400" dirty="0"/>
              <a:t>Conduct a comprehensive </a:t>
            </a:r>
            <a:r>
              <a:rPr lang="en-AU" sz="2400" dirty="0" smtClean="0"/>
              <a:t>assessment</a:t>
            </a: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AU" b="1" dirty="0">
                <a:solidFill>
                  <a:schemeClr val="tx2"/>
                </a:solidFill>
              </a:rPr>
              <a:t>Psychosocial</a:t>
            </a:r>
            <a:r>
              <a:rPr lang="en-AU" dirty="0">
                <a:solidFill>
                  <a:schemeClr val="tx2"/>
                </a:solidFill>
              </a:rPr>
              <a:t> considerations 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Vocational issues 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Military skill set as a medic / Sergeant may not easily transfer to civilian employment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Change in workplace hierarchies and his place in those hierarchies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Relationships / Conflict resolution skills 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Ex-partner, children, work colleagues, support networks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Financial stress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Legal costs?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Employment instability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Risk of homelessness</a:t>
            </a:r>
            <a:r>
              <a:rPr lang="en-AU" dirty="0" smtClean="0">
                <a:solidFill>
                  <a:schemeClr val="tx2"/>
                </a:solidFill>
              </a:rPr>
              <a:t>?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2320" y="6281415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Ms Nicole Sadler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16401" y="5419177"/>
            <a:ext cx="842049" cy="862238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386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4" y="1073103"/>
            <a:ext cx="7743918" cy="506436"/>
          </a:xfrm>
        </p:spPr>
        <p:txBody>
          <a:bodyPr/>
          <a:lstStyle/>
          <a:p>
            <a:pPr algn="l"/>
            <a:r>
              <a:rPr lang="en-US" dirty="0" smtClean="0"/>
              <a:t>Psychologist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1540097" y="1717589"/>
            <a:ext cx="7080120" cy="2060437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endParaRPr lang="en-AU" sz="2400" dirty="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757021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AU" sz="2400" dirty="0"/>
              <a:t>Conduct a comprehensive </a:t>
            </a:r>
            <a:r>
              <a:rPr lang="en-AU" sz="2400" dirty="0" smtClean="0"/>
              <a:t>assessment</a:t>
            </a: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AU" b="1" dirty="0">
                <a:solidFill>
                  <a:schemeClr val="tx2"/>
                </a:solidFill>
              </a:rPr>
              <a:t>Psychosocial</a:t>
            </a:r>
            <a:r>
              <a:rPr lang="en-AU" dirty="0">
                <a:solidFill>
                  <a:schemeClr val="tx2"/>
                </a:solidFill>
              </a:rPr>
              <a:t> considerations </a:t>
            </a:r>
            <a:r>
              <a:rPr lang="en-AU" dirty="0" smtClean="0">
                <a:solidFill>
                  <a:schemeClr val="tx2"/>
                </a:solidFill>
              </a:rPr>
              <a:t>(cont.)</a:t>
            </a: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Social engagement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Importance of building new social networks, beyond the military 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General physical health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Weight gain, lack of exercise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2320" y="6281415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Ms Nicole Sadler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16401" y="5419177"/>
            <a:ext cx="842049" cy="862238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22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4" y="1073103"/>
            <a:ext cx="7743918" cy="506436"/>
          </a:xfrm>
        </p:spPr>
        <p:txBody>
          <a:bodyPr/>
          <a:lstStyle/>
          <a:p>
            <a:pPr algn="l"/>
            <a:r>
              <a:rPr lang="en-US" dirty="0" smtClean="0"/>
              <a:t>Psychologist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1540097" y="1717589"/>
            <a:ext cx="7080120" cy="2060437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endParaRPr lang="en-AU" sz="2400" dirty="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757021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AU" sz="2400" dirty="0"/>
              <a:t>Conduct a comprehensive </a:t>
            </a:r>
            <a:r>
              <a:rPr lang="en-AU" sz="2400" dirty="0" smtClean="0"/>
              <a:t>assessment</a:t>
            </a:r>
          </a:p>
          <a:p>
            <a:pPr marL="285750" lvl="2" indent="-2857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Individuals transition into </a:t>
            </a:r>
            <a:r>
              <a:rPr lang="en-AU" dirty="0" smtClean="0">
                <a:solidFill>
                  <a:schemeClr val="tx2"/>
                </a:solidFill>
              </a:rPr>
              <a:t>&amp; </a:t>
            </a:r>
            <a:r>
              <a:rPr lang="en-AU" dirty="0">
                <a:solidFill>
                  <a:schemeClr val="tx2"/>
                </a:solidFill>
              </a:rPr>
              <a:t>out of being in uniform 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tx2"/>
                </a:solidFill>
              </a:rPr>
              <a:t>Service related factors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What was the meaning of his service to him, how is it tied to his self-identify?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Joined military in his late teens - important aspects of development occurred within a military culture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Trauma exposure</a:t>
            </a:r>
          </a:p>
          <a:p>
            <a:pPr marL="1200150" lvl="4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Consider exposures not just on deployment, but in training / in his personal life / lifetime trauma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What are the skills / strengths he gained from his military service?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32320" y="6281415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Ms Nicole Sadler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16401" y="5419177"/>
            <a:ext cx="842049" cy="862238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55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4" y="1073103"/>
            <a:ext cx="7743918" cy="506436"/>
          </a:xfrm>
        </p:spPr>
        <p:txBody>
          <a:bodyPr/>
          <a:lstStyle/>
          <a:p>
            <a:pPr algn="l"/>
            <a:r>
              <a:rPr lang="en-US" dirty="0" smtClean="0"/>
              <a:t>Psychologist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1540097" y="1717589"/>
            <a:ext cx="7080120" cy="2060437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endParaRPr lang="en-AU" sz="2400" dirty="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757021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AU" sz="2400" dirty="0"/>
              <a:t>Conduct a comprehensive </a:t>
            </a:r>
            <a:r>
              <a:rPr lang="en-AU" sz="2400" dirty="0" smtClean="0"/>
              <a:t>assessment</a:t>
            </a:r>
          </a:p>
          <a:p>
            <a:pPr marL="285750" lvl="2" indent="-2857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tx2"/>
                </a:solidFill>
              </a:rPr>
              <a:t>Transition factors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His expectations and preparation for transition. Why did he transition?  </a:t>
            </a:r>
          </a:p>
          <a:p>
            <a:pPr marL="1200150" lvl="4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Reached his goals, family issues, sub-</a:t>
            </a:r>
            <a:r>
              <a:rPr lang="en-AU" dirty="0" err="1">
                <a:solidFill>
                  <a:schemeClr val="tx2"/>
                </a:solidFill>
              </a:rPr>
              <a:t>syndromal</a:t>
            </a:r>
            <a:r>
              <a:rPr lang="en-AU" dirty="0">
                <a:solidFill>
                  <a:schemeClr val="tx2"/>
                </a:solidFill>
              </a:rPr>
              <a:t> issues?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There are challenges in all types of transitions out of military service 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How can he retain positive links with his military service and the meaning of that service, while successfully reintegrating into non-military work and social </a:t>
            </a:r>
            <a:r>
              <a:rPr lang="en-AU" dirty="0" smtClean="0">
                <a:solidFill>
                  <a:schemeClr val="tx2"/>
                </a:solidFill>
              </a:rPr>
              <a:t>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32320" y="6281415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Ms Nicole Sadler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16401" y="5419177"/>
            <a:ext cx="842049" cy="862238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05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2462" y="1029851"/>
            <a:ext cx="6703483" cy="498475"/>
          </a:xfrm>
        </p:spPr>
        <p:txBody>
          <a:bodyPr/>
          <a:lstStyle/>
          <a:p>
            <a:pPr algn="l"/>
            <a:r>
              <a:rPr lang="en-US" dirty="0" smtClean="0"/>
              <a:t>Psychologist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>
              <a:spcBef>
                <a:spcPts val="600"/>
              </a:spcBef>
            </a:pPr>
            <a:endParaRPr lang="en-AU" sz="240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540049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2400" dirty="0"/>
              <a:t>Treatment / intervention considerations</a:t>
            </a:r>
            <a:endParaRPr lang="en-AU" sz="2400" dirty="0" smtClean="0"/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There are stigmas </a:t>
            </a:r>
            <a:r>
              <a:rPr lang="en-AU" dirty="0" smtClean="0">
                <a:solidFill>
                  <a:schemeClr val="tx2"/>
                </a:solidFill>
              </a:rPr>
              <a:t>&amp; </a:t>
            </a:r>
            <a:r>
              <a:rPr lang="en-AU" dirty="0">
                <a:solidFill>
                  <a:schemeClr val="tx2"/>
                </a:solidFill>
              </a:rPr>
              <a:t>barriers to care for </a:t>
            </a:r>
            <a:r>
              <a:rPr lang="en-AU" dirty="0" smtClean="0">
                <a:solidFill>
                  <a:schemeClr val="tx2"/>
                </a:solidFill>
              </a:rPr>
              <a:t>serving/ex-serving </a:t>
            </a:r>
            <a:r>
              <a:rPr lang="en-AU" dirty="0">
                <a:solidFill>
                  <a:schemeClr val="tx2"/>
                </a:solidFill>
              </a:rPr>
              <a:t>military personnel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Not unusual they will present for assistance in the context of multiple life stressors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Consider his readiness and motivation to engage in care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Explore the multi-disciplinary services he </a:t>
            </a:r>
            <a:r>
              <a:rPr lang="en-AU" dirty="0" smtClean="0">
                <a:solidFill>
                  <a:schemeClr val="tx2"/>
                </a:solidFill>
              </a:rPr>
              <a:t>has/could </a:t>
            </a:r>
            <a:r>
              <a:rPr lang="en-AU" dirty="0">
                <a:solidFill>
                  <a:schemeClr val="tx2"/>
                </a:solidFill>
              </a:rPr>
              <a:t>access 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E.g</a:t>
            </a:r>
            <a:r>
              <a:rPr lang="en-AU" dirty="0" smtClean="0">
                <a:solidFill>
                  <a:schemeClr val="tx2"/>
                </a:solidFill>
              </a:rPr>
              <a:t>. DVA/Open </a:t>
            </a:r>
            <a:r>
              <a:rPr lang="en-AU" dirty="0">
                <a:solidFill>
                  <a:schemeClr val="tx2"/>
                </a:solidFill>
              </a:rPr>
              <a:t>Arms 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Ex Service Organisations – vocational assistance, adjunct therapies, social engagement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Relationship support 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Importance of engaging and retaining him in evidence-based 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</a:rPr>
              <a:t>care </a:t>
            </a:r>
            <a:r>
              <a:rPr lang="en-AU" dirty="0">
                <a:solidFill>
                  <a:schemeClr val="tx2"/>
                </a:solidFill>
              </a:rPr>
              <a:t>for mental conditions</a:t>
            </a:r>
          </a:p>
          <a:p>
            <a:pPr marL="742950" lvl="3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But also consider benefits of engagement in adjunct therapies 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</a:rPr>
              <a:t>and </a:t>
            </a:r>
            <a:r>
              <a:rPr lang="en-AU" dirty="0">
                <a:solidFill>
                  <a:schemeClr val="tx2"/>
                </a:solidFill>
              </a:rPr>
              <a:t>activities e.g</a:t>
            </a:r>
            <a:r>
              <a:rPr lang="en-AU" dirty="0" smtClean="0">
                <a:solidFill>
                  <a:schemeClr val="tx2"/>
                </a:solidFill>
              </a:rPr>
              <a:t>. </a:t>
            </a:r>
            <a:r>
              <a:rPr lang="en-AU" dirty="0">
                <a:solidFill>
                  <a:schemeClr val="tx2"/>
                </a:solidFill>
              </a:rPr>
              <a:t>activities run by ESOs to promote social 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</a:rPr>
              <a:t>engagement </a:t>
            </a:r>
            <a:r>
              <a:rPr lang="en-AU" dirty="0">
                <a:solidFill>
                  <a:schemeClr val="tx2"/>
                </a:solidFill>
              </a:rPr>
              <a:t>and </a:t>
            </a:r>
            <a:r>
              <a:rPr lang="en-AU" dirty="0" smtClean="0">
                <a:solidFill>
                  <a:schemeClr val="tx2"/>
                </a:solidFill>
              </a:rPr>
              <a:t>healthy </a:t>
            </a:r>
            <a:r>
              <a:rPr lang="en-AU" dirty="0">
                <a:solidFill>
                  <a:schemeClr val="tx2"/>
                </a:solidFill>
              </a:rPr>
              <a:t>lifestyles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32320" y="6281415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Ms Nicole Sadler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16401" y="5419177"/>
            <a:ext cx="842049" cy="862238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20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6901" y="1145346"/>
            <a:ext cx="6426201" cy="506436"/>
          </a:xfrm>
        </p:spPr>
        <p:txBody>
          <a:bodyPr/>
          <a:lstStyle/>
          <a:p>
            <a:pPr algn="l"/>
            <a:r>
              <a:rPr lang="en-US" dirty="0"/>
              <a:t>Questions and answers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2257" y="3775152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00" b="1" dirty="0" smtClean="0"/>
              <a:t>Prof Gerard Gill</a:t>
            </a:r>
            <a:endParaRPr lang="en-AU" sz="1000" b="1" dirty="0"/>
          </a:p>
          <a:p>
            <a:pPr algn="ctr"/>
            <a:r>
              <a:rPr lang="en-AU" sz="1000" b="1" dirty="0" smtClean="0"/>
              <a:t>General Practitioner</a:t>
            </a:r>
            <a:endParaRPr lang="en-AU" sz="1000" b="1" dirty="0"/>
          </a:p>
        </p:txBody>
      </p:sp>
      <p:pic>
        <p:nvPicPr>
          <p:cNvPr id="12" name="Picture 2" descr="Z:\MHPN\WEBINARS\Webinar Partnerships\HMA &amp; DVA\1. Understanding the military experience webinar\Panel\Mark Crea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405" y="2267971"/>
            <a:ext cx="1110252" cy="150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07195" y="3760312"/>
            <a:ext cx="1468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00" b="1" dirty="0" smtClean="0"/>
              <a:t>Prof Mark Creamer</a:t>
            </a:r>
          </a:p>
          <a:p>
            <a:pPr algn="ctr"/>
            <a:r>
              <a:rPr lang="en-AU" sz="1000" b="1" dirty="0" smtClean="0"/>
              <a:t>Clinical Psychologist</a:t>
            </a:r>
          </a:p>
          <a:p>
            <a:pPr algn="ctr"/>
            <a:r>
              <a:rPr lang="en-AU" sz="1000" b="1" dirty="0" smtClean="0"/>
              <a:t>(Facilitator)</a:t>
            </a:r>
            <a:endParaRPr lang="en-AU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92332" y="3775152"/>
            <a:ext cx="1576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00" b="1" dirty="0" smtClean="0"/>
              <a:t>Mr Russell </a:t>
            </a:r>
            <a:r>
              <a:rPr lang="en-AU" sz="1000" b="1" dirty="0" err="1" smtClean="0"/>
              <a:t>McCashney</a:t>
            </a:r>
            <a:endParaRPr lang="en-AU" sz="1000" b="1" dirty="0"/>
          </a:p>
          <a:p>
            <a:pPr algn="ctr"/>
            <a:r>
              <a:rPr lang="en-AU" sz="1000" b="1" dirty="0" smtClean="0"/>
              <a:t>Social Worker</a:t>
            </a:r>
            <a:endParaRPr lang="en-AU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56410" y="377515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00" b="1" dirty="0" smtClean="0"/>
              <a:t>Ms Nicole Sadler</a:t>
            </a:r>
          </a:p>
          <a:p>
            <a:pPr algn="ctr"/>
            <a:r>
              <a:rPr lang="en-AU" sz="1000" b="1" dirty="0" smtClean="0"/>
              <a:t>Psychologist</a:t>
            </a:r>
            <a:endParaRPr lang="en-AU" sz="1000" b="1" dirty="0"/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33435" y="2267970"/>
            <a:ext cx="1193694" cy="1492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5346" y="2267970"/>
            <a:ext cx="1270044" cy="1492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00991" y="2267971"/>
            <a:ext cx="1457397" cy="1492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67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5649" y="1338792"/>
            <a:ext cx="6703483" cy="498475"/>
          </a:xfrm>
        </p:spPr>
        <p:txBody>
          <a:bodyPr/>
          <a:lstStyle/>
          <a:p>
            <a:r>
              <a:rPr lang="en-AU" dirty="0"/>
              <a:t>Help guide tonight’s discussion</a:t>
            </a:r>
            <a:br>
              <a:rPr lang="en-AU" dirty="0"/>
            </a:b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19706" y="1851211"/>
            <a:ext cx="6945593" cy="4200104"/>
          </a:xfrm>
        </p:spPr>
        <p:txBody>
          <a:bodyPr/>
          <a:lstStyle/>
          <a:p>
            <a:r>
              <a:rPr lang="en-AU" b="0" dirty="0" smtClean="0">
                <a:solidFill>
                  <a:schemeClr val="tx2"/>
                </a:solidFill>
              </a:rPr>
              <a:t>The </a:t>
            </a:r>
            <a:r>
              <a:rPr lang="en-AU" b="0" dirty="0">
                <a:solidFill>
                  <a:schemeClr val="tx2"/>
                </a:solidFill>
              </a:rPr>
              <a:t>following themes were identified from the questions you provided on registration</a:t>
            </a:r>
            <a:r>
              <a:rPr lang="en-AU" b="0" dirty="0" smtClean="0">
                <a:solidFill>
                  <a:schemeClr val="tx2"/>
                </a:solidFill>
              </a:rPr>
              <a:t>:</a:t>
            </a:r>
          </a:p>
          <a:p>
            <a:endParaRPr lang="en-AU" b="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1800" dirty="0"/>
              <a:t>Contributing factors to transitioning </a:t>
            </a:r>
            <a:r>
              <a:rPr lang="en-AU" sz="1800" dirty="0" smtClean="0"/>
              <a:t>challenges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Influence of moral </a:t>
            </a:r>
            <a:r>
              <a:rPr lang="en-AU" sz="1800" dirty="0"/>
              <a:t>injury </a:t>
            </a:r>
            <a:r>
              <a:rPr lang="en-AU" sz="1800" dirty="0" smtClean="0"/>
              <a:t>on transitioning </a:t>
            </a:r>
            <a:endParaRPr lang="en-AU" sz="1800" dirty="0"/>
          </a:p>
          <a:p>
            <a:pPr marL="457200" indent="-457200">
              <a:buFont typeface="+mj-lt"/>
              <a:buAutoNum type="arabicPeriod"/>
            </a:pPr>
            <a:r>
              <a:rPr lang="en-AU" sz="1800" dirty="0"/>
              <a:t>Veteran specific services </a:t>
            </a:r>
            <a:r>
              <a:rPr lang="en-AU" sz="1800" dirty="0" smtClean="0"/>
              <a:t>responding to transition issues</a:t>
            </a:r>
            <a:endParaRPr lang="en-AU" sz="1800" dirty="0"/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How transitioning issues impact </a:t>
            </a:r>
            <a:r>
              <a:rPr lang="en-AU" sz="1800" dirty="0"/>
              <a:t>on family </a:t>
            </a:r>
          </a:p>
          <a:p>
            <a:pPr lvl="0"/>
            <a:endParaRPr lang="en-AU" sz="1800" b="0" dirty="0"/>
          </a:p>
          <a:p>
            <a:r>
              <a:rPr lang="en-AU" b="0" dirty="0" smtClean="0">
                <a:solidFill>
                  <a:schemeClr val="tx2"/>
                </a:solidFill>
              </a:rPr>
              <a:t>A </a:t>
            </a:r>
            <a:r>
              <a:rPr lang="en-AU" b="0" dirty="0">
                <a:solidFill>
                  <a:schemeClr val="tx2"/>
                </a:solidFill>
              </a:rPr>
              <a:t>pop up will appear on your screen shortly listing the themes. Choose the one you’d most like the panel to discuss.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 </a:t>
            </a:r>
          </a:p>
          <a:p>
            <a:endParaRPr lang="en-AU" dirty="0"/>
          </a:p>
          <a:p>
            <a:pPr marL="457200" indent="-45720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40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749" y="1334559"/>
            <a:ext cx="6703483" cy="498475"/>
          </a:xfrm>
        </p:spPr>
        <p:txBody>
          <a:bodyPr/>
          <a:lstStyle/>
          <a:p>
            <a:r>
              <a:rPr lang="en-US" dirty="0" smtClean="0"/>
              <a:t>Local networking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1600" dirty="0"/>
              <a:t>Join a local </a:t>
            </a:r>
            <a:r>
              <a:rPr lang="en-AU" sz="1600" dirty="0" smtClean="0"/>
              <a:t>Veteran-Focussed </a:t>
            </a:r>
            <a:r>
              <a:rPr lang="en-AU" sz="1600" dirty="0"/>
              <a:t>Mental Health Professionals’ Network. </a:t>
            </a:r>
          </a:p>
          <a:p>
            <a:pPr lvl="1"/>
            <a:r>
              <a:rPr lang="en-AU" sz="1600" dirty="0" smtClean="0"/>
              <a:t>Networks </a:t>
            </a:r>
            <a:r>
              <a:rPr lang="en-AU" sz="1600" dirty="0"/>
              <a:t>are currently located in the following areas: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600" dirty="0" smtClean="0"/>
              <a:t>For </a:t>
            </a:r>
            <a:r>
              <a:rPr lang="en-AU" sz="1600" dirty="0"/>
              <a:t>more information </a:t>
            </a:r>
            <a:r>
              <a:rPr lang="en-AU" sz="1600" dirty="0" smtClean="0"/>
              <a:t>see the ‘Join a network’ document in the supporting resources tab (bottom right of your screen)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600" dirty="0" smtClean="0"/>
              <a:t>Interested </a:t>
            </a:r>
            <a:r>
              <a:rPr lang="en-AU" sz="1600" dirty="0"/>
              <a:t>in leading a face-to-face network of mental health professionals with a shared interest in veterans’ mental health in your local area? MHPN can support you to do so. </a:t>
            </a:r>
            <a:r>
              <a:rPr lang="en-AU" sz="1600" dirty="0" smtClean="0"/>
              <a:t>Contact Amanda on 03 8662 6613 or email </a:t>
            </a:r>
            <a:r>
              <a:rPr lang="en-AU" sz="1600" dirty="0" smtClean="0">
                <a:hlinkClick r:id="rId2"/>
              </a:rPr>
              <a:t>a.zivcic@mhpn.org.au</a:t>
            </a:r>
            <a:r>
              <a:rPr lang="en-AU" sz="1600" dirty="0" smtClean="0"/>
              <a:t> </a:t>
            </a:r>
            <a:endParaRPr lang="en-AU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956391" y="2833212"/>
            <a:ext cx="5890841" cy="206210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5">
                    <a:lumMod val="75000"/>
                  </a:schemeClr>
                </a:solidFill>
              </a:rPr>
              <a:t>Brisbane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accent5">
                    <a:lumMod val="75000"/>
                  </a:schemeClr>
                </a:solidFill>
              </a:rPr>
              <a:t>Perth</a:t>
            </a:r>
            <a:endParaRPr lang="en-AU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accent5">
                    <a:lumMod val="75000"/>
                  </a:schemeClr>
                </a:solidFill>
              </a:rPr>
              <a:t>Newcastle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accent5">
                    <a:lumMod val="75000"/>
                  </a:schemeClr>
                </a:solidFill>
              </a:rPr>
              <a:t>Liverpool, NSW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accent5">
                    <a:lumMod val="75000"/>
                  </a:schemeClr>
                </a:solidFill>
              </a:rPr>
              <a:t>Gippsland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accent5">
                    <a:lumMod val="75000"/>
                  </a:schemeClr>
                </a:solidFill>
              </a:rPr>
              <a:t>Townsville</a:t>
            </a:r>
            <a:endParaRPr lang="en-AU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5">
                    <a:lumMod val="75000"/>
                  </a:schemeClr>
                </a:solidFill>
              </a:rPr>
              <a:t>Canberra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accent5">
                    <a:lumMod val="75000"/>
                  </a:schemeClr>
                </a:solidFill>
              </a:rPr>
              <a:t>Melbourne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accent5">
                    <a:lumMod val="75000"/>
                  </a:schemeClr>
                </a:solidFill>
              </a:rPr>
              <a:t>Adelaide</a:t>
            </a:r>
            <a:endParaRPr lang="en-A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949" y="1338792"/>
            <a:ext cx="6703483" cy="498475"/>
          </a:xfrm>
        </p:spPr>
        <p:txBody>
          <a:bodyPr/>
          <a:lstStyle/>
          <a:p>
            <a:r>
              <a:rPr lang="en-US" dirty="0" err="1" smtClean="0"/>
              <a:t>Panellist</a:t>
            </a:r>
            <a:r>
              <a:rPr lang="en-US" dirty="0" smtClean="0"/>
              <a:t> and DVA recommended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800" dirty="0" smtClean="0"/>
              <a:t>For access to resources recommend by the Department of Veterans’ Affairs and the panel, view the supporting resources document in the documents tab at the bottom right of the screen. 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5121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124" y="1338792"/>
            <a:ext cx="6703483" cy="498475"/>
          </a:xfrm>
        </p:spPr>
        <p:txBody>
          <a:bodyPr/>
          <a:lstStyle/>
          <a:p>
            <a:r>
              <a:rPr lang="en-US" dirty="0" smtClean="0"/>
              <a:t>Thank you for your participation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00" y="2055223"/>
            <a:ext cx="6942975" cy="399167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800" dirty="0"/>
              <a:t>Please ensure you complete the feedback survey before you log </a:t>
            </a:r>
            <a:r>
              <a:rPr lang="en-AU" sz="1800" dirty="0" smtClean="0"/>
              <a:t>out. </a:t>
            </a:r>
            <a:endParaRPr lang="en-AU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800" dirty="0"/>
              <a:t>Click the Feedback Survey tab at </a:t>
            </a:r>
            <a:r>
              <a:rPr lang="en-AU" sz="1800"/>
              <a:t>the </a:t>
            </a:r>
            <a:r>
              <a:rPr lang="en-AU" sz="1800" smtClean="0"/>
              <a:t>top of </a:t>
            </a:r>
            <a:r>
              <a:rPr lang="en-AU" sz="1800" dirty="0"/>
              <a:t>the screen to open the </a:t>
            </a:r>
            <a:r>
              <a:rPr lang="en-AU" sz="1800" dirty="0" smtClean="0"/>
              <a:t>survey.</a:t>
            </a:r>
            <a:endParaRPr lang="en-AU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800" dirty="0" smtClean="0"/>
              <a:t>Attendance Certificates will </a:t>
            </a:r>
            <a:r>
              <a:rPr lang="en-AU" sz="1800" dirty="0"/>
              <a:t>be </a:t>
            </a:r>
            <a:r>
              <a:rPr lang="en-AU" sz="1800" dirty="0" smtClean="0"/>
              <a:t>emailed within four weeks</a:t>
            </a:r>
            <a:r>
              <a:rPr lang="en-AU" sz="1800" dirty="0"/>
              <a:t>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800" dirty="0" smtClean="0"/>
              <a:t>You will receive an email with a </a:t>
            </a:r>
            <a:r>
              <a:rPr lang="en-AU" sz="1800" dirty="0"/>
              <a:t>link to online resources associated with this webinar </a:t>
            </a:r>
            <a:r>
              <a:rPr lang="en-AU" sz="1800" dirty="0" smtClean="0"/>
              <a:t>in the next few weeks. 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2550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Mental Health and the Military Experience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00" y="2055223"/>
            <a:ext cx="6910225" cy="3991673"/>
          </a:xfrm>
        </p:spPr>
        <p:txBody>
          <a:bodyPr/>
          <a:lstStyle/>
          <a:p>
            <a:r>
              <a:rPr lang="en-AU" sz="1800" b="0" dirty="0" smtClean="0">
                <a:solidFill>
                  <a:schemeClr val="tx2"/>
                </a:solidFill>
              </a:rPr>
              <a:t>This was </a:t>
            </a:r>
            <a:r>
              <a:rPr lang="en-AU" sz="1800" b="0" dirty="0">
                <a:solidFill>
                  <a:schemeClr val="tx2"/>
                </a:solidFill>
              </a:rPr>
              <a:t>the </a:t>
            </a:r>
            <a:r>
              <a:rPr lang="en-AU" sz="1800" b="0" dirty="0" smtClean="0">
                <a:solidFill>
                  <a:schemeClr val="tx2"/>
                </a:solidFill>
              </a:rPr>
              <a:t>tenth of </a:t>
            </a:r>
            <a:r>
              <a:rPr lang="en-AU" sz="1800" b="0" dirty="0">
                <a:solidFill>
                  <a:schemeClr val="tx2"/>
                </a:solidFill>
              </a:rPr>
              <a:t>fourteen webinars in the </a:t>
            </a:r>
            <a:r>
              <a:rPr lang="en-AU" sz="1800" dirty="0" smtClean="0">
                <a:solidFill>
                  <a:schemeClr val="tx2"/>
                </a:solidFill>
              </a:rPr>
              <a:t>Mental </a:t>
            </a:r>
            <a:r>
              <a:rPr lang="en-AU" sz="1800" dirty="0">
                <a:solidFill>
                  <a:schemeClr val="tx2"/>
                </a:solidFill>
              </a:rPr>
              <a:t>Health and the Military Experience </a:t>
            </a:r>
            <a:r>
              <a:rPr lang="en-AU" sz="1800" b="0" dirty="0" smtClean="0">
                <a:solidFill>
                  <a:schemeClr val="tx2"/>
                </a:solidFill>
              </a:rPr>
              <a:t>series</a:t>
            </a:r>
            <a:r>
              <a:rPr lang="en-AU" sz="1800" dirty="0" smtClean="0">
                <a:solidFill>
                  <a:schemeClr val="tx2"/>
                </a:solidFill>
              </a:rPr>
              <a:t>, </a:t>
            </a:r>
            <a:r>
              <a:rPr lang="en-AU" sz="1800" b="0" dirty="0" smtClean="0">
                <a:solidFill>
                  <a:schemeClr val="tx2"/>
                </a:solidFill>
              </a:rPr>
              <a:t>produced by MHPN and commissioned by the Department of Veterans’ Affairs (DVA).</a:t>
            </a:r>
          </a:p>
          <a:p>
            <a:r>
              <a:rPr lang="en-AU" sz="1800" b="0" dirty="0" smtClean="0">
                <a:solidFill>
                  <a:schemeClr val="tx2"/>
                </a:solidFill>
              </a:rPr>
              <a:t>The next webinar </a:t>
            </a:r>
            <a:r>
              <a:rPr lang="en-AU" sz="1800" dirty="0">
                <a:solidFill>
                  <a:schemeClr val="tx2"/>
                </a:solidFill>
              </a:rPr>
              <a:t>Military Experience and Mental Health: Understanding the </a:t>
            </a:r>
            <a:r>
              <a:rPr lang="en-AU" sz="1800" dirty="0" smtClean="0">
                <a:solidFill>
                  <a:schemeClr val="tx2"/>
                </a:solidFill>
              </a:rPr>
              <a:t>nexus </a:t>
            </a:r>
            <a:r>
              <a:rPr lang="en-AU" sz="1800" b="0" dirty="0">
                <a:solidFill>
                  <a:schemeClr val="tx2"/>
                </a:solidFill>
              </a:rPr>
              <a:t>will b</a:t>
            </a:r>
            <a:r>
              <a:rPr lang="en-AU" sz="1800" b="0" dirty="0" smtClean="0">
                <a:solidFill>
                  <a:schemeClr val="tx2"/>
                </a:solidFill>
              </a:rPr>
              <a:t>e held on Tuesday 21 May, as part of MHPN’s inaugural online conference. </a:t>
            </a:r>
          </a:p>
          <a:p>
            <a:r>
              <a:rPr lang="en-AU" sz="1800" b="0" dirty="0" smtClean="0">
                <a:solidFill>
                  <a:schemeClr val="tx2"/>
                </a:solidFill>
              </a:rPr>
              <a:t>Registrations are open now. Visit </a:t>
            </a:r>
            <a:r>
              <a:rPr lang="en-AU" sz="1800" b="0" dirty="0" smtClean="0">
                <a:solidFill>
                  <a:schemeClr val="tx2"/>
                </a:solidFill>
                <a:hlinkClick r:id="rId2"/>
              </a:rPr>
              <a:t>www.mhpnconference.org.au</a:t>
            </a:r>
            <a:r>
              <a:rPr lang="en-AU" sz="1800" b="0" dirty="0" smtClean="0">
                <a:solidFill>
                  <a:schemeClr val="tx2"/>
                </a:solidFill>
              </a:rPr>
              <a:t> to learn more.</a:t>
            </a:r>
          </a:p>
          <a:p>
            <a:r>
              <a:rPr lang="en-AU" sz="1800" b="0" dirty="0" smtClean="0">
                <a:solidFill>
                  <a:schemeClr val="tx2"/>
                </a:solidFill>
              </a:rPr>
              <a:t/>
            </a:r>
            <a:br>
              <a:rPr lang="en-AU" sz="1800" b="0" dirty="0" smtClean="0">
                <a:solidFill>
                  <a:schemeClr val="tx2"/>
                </a:solidFill>
              </a:rPr>
            </a:br>
            <a:endParaRPr lang="en-A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410" y="2528318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spc="300" dirty="0" smtClean="0">
                <a:solidFill>
                  <a:prstClr val="white"/>
                </a:solidFill>
                <a:cs typeface="Calibri" panose="020F0502020204030204" pitchFamily="34" charset="0"/>
              </a:rPr>
              <a:t>&gt; WEBINAR 10</a:t>
            </a:r>
          </a:p>
          <a:p>
            <a:endParaRPr lang="en-AU" b="1" spc="3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9138" y="2921984"/>
            <a:ext cx="5790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rgbClr val="002561"/>
                </a:solidFill>
                <a:latin typeface="TisaSansOT" pitchFamily="34" charset="0"/>
                <a:cs typeface="TisaSansOT" pitchFamily="34" charset="0"/>
              </a:rPr>
              <a:t>Military member to civilian:</a:t>
            </a:r>
            <a:br>
              <a:rPr lang="en-AU" sz="3600" dirty="0" smtClean="0">
                <a:solidFill>
                  <a:srgbClr val="002561"/>
                </a:solidFill>
                <a:latin typeface="TisaSansOT" pitchFamily="34" charset="0"/>
                <a:cs typeface="TisaSansOT" pitchFamily="34" charset="0"/>
              </a:rPr>
            </a:br>
            <a:r>
              <a:rPr lang="en-AU" sz="3600" dirty="0" smtClean="0">
                <a:solidFill>
                  <a:srgbClr val="002561"/>
                </a:solidFill>
                <a:latin typeface="TisaSansOT" pitchFamily="34" charset="0"/>
                <a:cs typeface="TisaSansOT" pitchFamily="34" charset="0"/>
              </a:rPr>
              <a:t>   Identity in transition</a:t>
            </a:r>
            <a:endParaRPr lang="en-AU" sz="3600" dirty="0">
              <a:solidFill>
                <a:srgbClr val="002561"/>
              </a:solidFill>
              <a:latin typeface="TisaSansOT" pitchFamily="34" charset="0"/>
              <a:cs typeface="TisaSansO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6901" y="1145346"/>
            <a:ext cx="6426201" cy="506436"/>
          </a:xfrm>
        </p:spPr>
        <p:txBody>
          <a:bodyPr/>
          <a:lstStyle/>
          <a:p>
            <a:pPr algn="l"/>
            <a:r>
              <a:rPr lang="en-US" dirty="0" smtClean="0"/>
              <a:t>Tonight’s panel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52257" y="3775152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00" b="1" dirty="0" smtClean="0"/>
              <a:t>Prof Gerard Gill</a:t>
            </a:r>
            <a:endParaRPr lang="en-AU" sz="1000" b="1" dirty="0"/>
          </a:p>
          <a:p>
            <a:pPr algn="ctr"/>
            <a:r>
              <a:rPr lang="en-AU" sz="1000" b="1" dirty="0" smtClean="0"/>
              <a:t>General Practitioner</a:t>
            </a:r>
            <a:endParaRPr lang="en-AU" sz="1000" b="1" dirty="0"/>
          </a:p>
        </p:txBody>
      </p:sp>
      <p:pic>
        <p:nvPicPr>
          <p:cNvPr id="1026" name="Picture 2" descr="Z:\MHPN\WEBINARS\Webinar Partnerships\HMA &amp; DVA\1. Understanding the military experience webinar\Panel\Mark Crea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405" y="2267971"/>
            <a:ext cx="1110252" cy="150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07195" y="3760312"/>
            <a:ext cx="1468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00" b="1" dirty="0" smtClean="0"/>
              <a:t>Prof Mark Creamer</a:t>
            </a:r>
          </a:p>
          <a:p>
            <a:pPr algn="ctr"/>
            <a:r>
              <a:rPr lang="en-AU" sz="1000" b="1" dirty="0" smtClean="0"/>
              <a:t>Clinical Psychologist</a:t>
            </a:r>
          </a:p>
          <a:p>
            <a:pPr algn="ctr"/>
            <a:r>
              <a:rPr lang="en-AU" sz="1000" b="1" dirty="0" smtClean="0"/>
              <a:t>(Facilitator)</a:t>
            </a:r>
            <a:endParaRPr lang="en-A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92332" y="3775152"/>
            <a:ext cx="1576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00" b="1" dirty="0" smtClean="0"/>
              <a:t>Mr Russell </a:t>
            </a:r>
            <a:r>
              <a:rPr lang="en-AU" sz="1000" b="1" dirty="0" err="1" smtClean="0"/>
              <a:t>McCashney</a:t>
            </a:r>
            <a:endParaRPr lang="en-AU" sz="1000" b="1" dirty="0"/>
          </a:p>
          <a:p>
            <a:pPr algn="ctr"/>
            <a:r>
              <a:rPr lang="en-AU" sz="1000" b="1" dirty="0" smtClean="0"/>
              <a:t>Social Worker</a:t>
            </a:r>
            <a:endParaRPr lang="en-AU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56410" y="377515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00" b="1" dirty="0" smtClean="0"/>
              <a:t>Ms Nicole Sadler</a:t>
            </a:r>
          </a:p>
          <a:p>
            <a:pPr algn="ctr"/>
            <a:r>
              <a:rPr lang="en-AU" sz="1000" b="1" dirty="0" smtClean="0"/>
              <a:t>Psychologist</a:t>
            </a:r>
            <a:endParaRPr lang="en-AU" sz="1000" b="1" dirty="0"/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33435" y="2267970"/>
            <a:ext cx="1193694" cy="1492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5346" y="2267970"/>
            <a:ext cx="1270044" cy="1492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00991" y="2267971"/>
            <a:ext cx="1457397" cy="1492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3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2341" y="1817455"/>
            <a:ext cx="7195531" cy="3719746"/>
          </a:xfrm>
        </p:spPr>
        <p:txBody>
          <a:bodyPr/>
          <a:lstStyle/>
          <a:p>
            <a:pPr marL="0" lvl="2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dirty="0" smtClean="0">
                <a:solidFill>
                  <a:schemeClr val="tx2"/>
                </a:solidFill>
              </a:rPr>
              <a:t>This is the tenth of fourteen webinars in the Mental Health and the Military Experience series. It has been made possible through funding provided by the Department of Veterans’ Affairs.</a:t>
            </a:r>
          </a:p>
          <a:p>
            <a:pPr marL="0" lvl="2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dirty="0" smtClean="0">
                <a:solidFill>
                  <a:schemeClr val="tx2"/>
                </a:solidFill>
              </a:rPr>
              <a:t>Learn more about the Department of Veterans’ Affairs by visiting:</a:t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  <a:hlinkClick r:id="rId3"/>
              </a:rPr>
              <a:t>www.dva.gov.au</a:t>
            </a:r>
            <a:r>
              <a:rPr lang="en-AU" dirty="0" smtClean="0">
                <a:solidFill>
                  <a:schemeClr val="tx2"/>
                </a:solidFill>
              </a:rPr>
              <a:t>  </a:t>
            </a:r>
            <a:endParaRPr lang="en-AU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050" y="1069146"/>
            <a:ext cx="6426201" cy="506436"/>
          </a:xfrm>
        </p:spPr>
        <p:txBody>
          <a:bodyPr/>
          <a:lstStyle/>
          <a:p>
            <a:pPr algn="l"/>
            <a:r>
              <a:rPr lang="en-US" dirty="0" smtClean="0"/>
              <a:t>This webinar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0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40097" y="1828800"/>
            <a:ext cx="6911441" cy="1795999"/>
          </a:xfrm>
        </p:spPr>
        <p:txBody>
          <a:bodyPr/>
          <a:lstStyle/>
          <a:p>
            <a:pPr marL="0" lvl="2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dirty="0">
                <a:solidFill>
                  <a:schemeClr val="tx2"/>
                </a:solidFill>
              </a:rPr>
              <a:t>Through a facilitated panel discussion, about Garth, at the completion of the webinar participants will: 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Identify </a:t>
            </a:r>
            <a:r>
              <a:rPr lang="en-AU" dirty="0">
                <a:solidFill>
                  <a:schemeClr val="tx2"/>
                </a:solidFill>
              </a:rPr>
              <a:t>challenges to sense of self and identity that </a:t>
            </a:r>
            <a:r>
              <a:rPr lang="en-AU" dirty="0" smtClean="0">
                <a:solidFill>
                  <a:schemeClr val="tx2"/>
                </a:solidFill>
              </a:rPr>
              <a:t>Australian Defence Force (ADF) </a:t>
            </a:r>
            <a:r>
              <a:rPr lang="en-AU" dirty="0">
                <a:solidFill>
                  <a:schemeClr val="tx2"/>
                </a:solidFill>
              </a:rPr>
              <a:t>personnel may face when they are transitioning out of the defence force and adjusting to civilian life.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Better </a:t>
            </a:r>
            <a:r>
              <a:rPr lang="en-AU" dirty="0">
                <a:solidFill>
                  <a:schemeClr val="tx2"/>
                </a:solidFill>
              </a:rPr>
              <a:t>understand effective </a:t>
            </a:r>
            <a:r>
              <a:rPr lang="en-AU" dirty="0" smtClean="0">
                <a:solidFill>
                  <a:schemeClr val="tx2"/>
                </a:solidFill>
              </a:rPr>
              <a:t>evidence-based </a:t>
            </a:r>
            <a:r>
              <a:rPr lang="en-AU" dirty="0">
                <a:solidFill>
                  <a:schemeClr val="tx2"/>
                </a:solidFill>
              </a:rPr>
              <a:t>strategic interventions which minimise the negative impact of transitioning and maximise the veteran’s strengths.</a:t>
            </a: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Have </a:t>
            </a:r>
            <a:r>
              <a:rPr lang="en-AU" dirty="0">
                <a:solidFill>
                  <a:schemeClr val="tx2"/>
                </a:solidFill>
              </a:rPr>
              <a:t>increased confidence in supporting and treating transitioning veterans presenting with identity and adjustment issues.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6100" y="1073103"/>
            <a:ext cx="6426201" cy="506436"/>
          </a:xfrm>
        </p:spPr>
        <p:txBody>
          <a:bodyPr/>
          <a:lstStyle/>
          <a:p>
            <a:pPr algn="l"/>
            <a:r>
              <a:rPr lang="en-US" dirty="0" smtClean="0"/>
              <a:t>Learning Outcomes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4" y="1073103"/>
            <a:ext cx="7743918" cy="506436"/>
          </a:xfrm>
        </p:spPr>
        <p:txBody>
          <a:bodyPr/>
          <a:lstStyle/>
          <a:p>
            <a:pPr algn="l"/>
            <a:r>
              <a:rPr lang="en-US" dirty="0" smtClean="0"/>
              <a:t>General Practitioner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1540097" y="1717589"/>
            <a:ext cx="7080120" cy="2060437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endParaRPr lang="en-AU" sz="2400" dirty="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757021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ADF </a:t>
            </a:r>
            <a:r>
              <a:rPr lang="en-AU" sz="2400" dirty="0" smtClean="0"/>
              <a:t>culture</a:t>
            </a: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Teamwork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Sense of </a:t>
            </a:r>
            <a:r>
              <a:rPr lang="en-AU" dirty="0" smtClean="0">
                <a:solidFill>
                  <a:schemeClr val="tx2"/>
                </a:solidFill>
              </a:rPr>
              <a:t>belonging</a:t>
            </a: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Sense of </a:t>
            </a:r>
            <a:r>
              <a:rPr lang="en-AU" dirty="0" smtClean="0">
                <a:solidFill>
                  <a:schemeClr val="tx2"/>
                </a:solidFill>
              </a:rPr>
              <a:t>achievement</a:t>
            </a: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Recognition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Skills and experiences foreign to others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Structured </a:t>
            </a:r>
            <a:r>
              <a:rPr lang="en-AU" dirty="0" smtClean="0">
                <a:solidFill>
                  <a:schemeClr val="tx2"/>
                </a:solidFill>
              </a:rPr>
              <a:t>life</a:t>
            </a: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Financial and other benefits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Stress on families</a:t>
            </a: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950" y="6281415"/>
            <a:ext cx="974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Prof Gerard Gill</a:t>
            </a:r>
            <a:br>
              <a:rPr lang="en-AU" sz="800" b="1" dirty="0" smtClean="0">
                <a:solidFill>
                  <a:srgbClr val="000000"/>
                </a:solidFill>
              </a:rPr>
            </a:br>
            <a:endParaRPr lang="en-AU" sz="800" b="1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80851" y="5407269"/>
            <a:ext cx="713144" cy="885092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64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4" y="1073103"/>
            <a:ext cx="7743918" cy="506436"/>
          </a:xfrm>
        </p:spPr>
        <p:txBody>
          <a:bodyPr/>
          <a:lstStyle/>
          <a:p>
            <a:pPr algn="l"/>
            <a:r>
              <a:rPr lang="en-US" dirty="0" smtClean="0"/>
              <a:t>General Practitioner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1540097" y="1717589"/>
            <a:ext cx="7080120" cy="2060437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endParaRPr lang="en-AU" sz="2400" dirty="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757021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Separations from the ADF</a:t>
            </a: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Between </a:t>
            </a:r>
            <a:r>
              <a:rPr lang="en-AU" dirty="0">
                <a:solidFill>
                  <a:schemeClr val="tx2"/>
                </a:solidFill>
              </a:rPr>
              <a:t>5,500 – 6,000 ADF members leave the military each year (average length of service less than five years</a:t>
            </a:r>
            <a:r>
              <a:rPr lang="en-AU" dirty="0" smtClean="0">
                <a:solidFill>
                  <a:schemeClr val="tx2"/>
                </a:solidFill>
              </a:rPr>
              <a:t>).</a:t>
            </a: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Just </a:t>
            </a:r>
            <a:r>
              <a:rPr lang="en-AU" dirty="0">
                <a:solidFill>
                  <a:schemeClr val="tx2"/>
                </a:solidFill>
              </a:rPr>
              <a:t>over </a:t>
            </a:r>
            <a:r>
              <a:rPr lang="en-AU" dirty="0" smtClean="0">
                <a:solidFill>
                  <a:schemeClr val="tx2"/>
                </a:solidFill>
              </a:rPr>
              <a:t>one-fifth </a:t>
            </a:r>
            <a:r>
              <a:rPr lang="en-AU" dirty="0">
                <a:solidFill>
                  <a:schemeClr val="tx2"/>
                </a:solidFill>
              </a:rPr>
              <a:t>of the transitioned ADF were medically </a:t>
            </a:r>
            <a:r>
              <a:rPr lang="en-AU" dirty="0" smtClean="0">
                <a:solidFill>
                  <a:schemeClr val="tx2"/>
                </a:solidFill>
              </a:rPr>
              <a:t>discharged.</a:t>
            </a: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Common </a:t>
            </a:r>
            <a:r>
              <a:rPr lang="en-AU" dirty="0">
                <a:solidFill>
                  <a:schemeClr val="tx2"/>
                </a:solidFill>
              </a:rPr>
              <a:t>problems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Mental Health</a:t>
            </a:r>
            <a:endParaRPr lang="en-AU" dirty="0">
              <a:solidFill>
                <a:schemeClr val="tx2"/>
              </a:solidFill>
            </a:endParaRP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Chronic Pain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Garrison Health as part of discharge process should produce a medical summary.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DVA claims should have commenced but may not have.</a:t>
            </a: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950" y="6281415"/>
            <a:ext cx="974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Prof Gerard Gill</a:t>
            </a:r>
            <a:br>
              <a:rPr lang="en-AU" sz="800" b="1" dirty="0" smtClean="0">
                <a:solidFill>
                  <a:srgbClr val="000000"/>
                </a:solidFill>
              </a:rPr>
            </a:br>
            <a:endParaRPr lang="en-AU" sz="800" b="1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80851" y="5407269"/>
            <a:ext cx="713144" cy="885092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96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74" y="1073103"/>
            <a:ext cx="7743918" cy="506436"/>
          </a:xfrm>
        </p:spPr>
        <p:txBody>
          <a:bodyPr/>
          <a:lstStyle/>
          <a:p>
            <a:pPr algn="l"/>
            <a:r>
              <a:rPr lang="en-US" dirty="0" smtClean="0"/>
              <a:t>General Practitioner Perspective</a:t>
            </a:r>
            <a:endParaRPr lang="en-US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1540097" y="1717589"/>
            <a:ext cx="7080120" cy="2060437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endParaRPr lang="en-AU" sz="2400" dirty="0" smtClean="0">
              <a:solidFill>
                <a:srgbClr val="891635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535602" y="1757021"/>
            <a:ext cx="7080120" cy="20604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ADF Mental Health Problems</a:t>
            </a: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Similar to the Australian Population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Less psychosis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Main problems are Anxiety / Depression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Post Traumatic Stress Disorder is at equivalent levels and is more commonly due to non combat causes</a:t>
            </a:r>
          </a:p>
          <a:p>
            <a:pPr marL="742950" lvl="3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May have been concealed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Suicide risk while serving is lower but there is an increased rate (above the population risk) on separation.</a:t>
            </a:r>
          </a:p>
          <a:p>
            <a:pPr marL="285750" lvl="2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0" lvl="2" algn="l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pPr marL="285750" lvl="2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950" y="6281415"/>
            <a:ext cx="974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" b="1" dirty="0" smtClean="0">
                <a:solidFill>
                  <a:srgbClr val="000000"/>
                </a:solidFill>
              </a:rPr>
              <a:t>Prof Gerard Gill</a:t>
            </a:r>
            <a:br>
              <a:rPr lang="en-AU" sz="800" b="1" dirty="0" smtClean="0">
                <a:solidFill>
                  <a:srgbClr val="000000"/>
                </a:solidFill>
              </a:rPr>
            </a:br>
            <a:endParaRPr lang="en-AU" sz="800" b="1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80851" y="5407269"/>
            <a:ext cx="713144" cy="885092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08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VA &amp; MHPN Webinar Theme">
  <a:themeElements>
    <a:clrScheme name="DVA Webinar Theme 1">
      <a:dk1>
        <a:srgbClr val="000000"/>
      </a:dk1>
      <a:lt1>
        <a:srgbClr val="FFFFFF"/>
      </a:lt1>
      <a:dk2>
        <a:srgbClr val="797A79"/>
      </a:dk2>
      <a:lt2>
        <a:srgbClr val="00AEEF"/>
      </a:lt2>
      <a:accent1>
        <a:srgbClr val="891635"/>
      </a:accent1>
      <a:accent2>
        <a:srgbClr val="23AA4A"/>
      </a:accent2>
      <a:accent3>
        <a:srgbClr val="AE2489"/>
      </a:accent3>
      <a:accent4>
        <a:srgbClr val="2A9296"/>
      </a:accent4>
      <a:accent5>
        <a:srgbClr val="BBBABB"/>
      </a:accent5>
      <a:accent6>
        <a:srgbClr val="EBA921"/>
      </a:accent6>
      <a:hlink>
        <a:srgbClr val="0432FF"/>
      </a:hlink>
      <a:folHlink>
        <a:srgbClr val="D783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VA &amp; MHPN Webinar Theme" id="{3A0A94CB-F01B-BE4C-B479-C13EDF18EDC6}" vid="{E312D006-BD71-1A40-943E-031A87293A32}"/>
    </a:ext>
  </a:extLst>
</a:theme>
</file>

<file path=ppt/theme/theme10.xml><?xml version="1.0" encoding="utf-8"?>
<a:theme xmlns:a="http://schemas.openxmlformats.org/drawingml/2006/main" name="12_Custom Design">
  <a:themeElements>
    <a:clrScheme name="DVA Webinar Theme 1">
      <a:dk1>
        <a:srgbClr val="000000"/>
      </a:dk1>
      <a:lt1>
        <a:srgbClr val="FFFFFF"/>
      </a:lt1>
      <a:dk2>
        <a:srgbClr val="797A79"/>
      </a:dk2>
      <a:lt2>
        <a:srgbClr val="00AEEF"/>
      </a:lt2>
      <a:accent1>
        <a:srgbClr val="891635"/>
      </a:accent1>
      <a:accent2>
        <a:srgbClr val="23AA4A"/>
      </a:accent2>
      <a:accent3>
        <a:srgbClr val="AE2489"/>
      </a:accent3>
      <a:accent4>
        <a:srgbClr val="2A9296"/>
      </a:accent4>
      <a:accent5>
        <a:srgbClr val="BBBABB"/>
      </a:accent5>
      <a:accent6>
        <a:srgbClr val="EBA921"/>
      </a:accent6>
      <a:hlink>
        <a:srgbClr val="0432FF"/>
      </a:hlink>
      <a:folHlink>
        <a:srgbClr val="D783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DVA Webinar Theme 1">
      <a:dk1>
        <a:srgbClr val="000000"/>
      </a:dk1>
      <a:lt1>
        <a:srgbClr val="FFFFFF"/>
      </a:lt1>
      <a:dk2>
        <a:srgbClr val="797A79"/>
      </a:dk2>
      <a:lt2>
        <a:srgbClr val="00AEEF"/>
      </a:lt2>
      <a:accent1>
        <a:srgbClr val="891635"/>
      </a:accent1>
      <a:accent2>
        <a:srgbClr val="23AA4A"/>
      </a:accent2>
      <a:accent3>
        <a:srgbClr val="AE2489"/>
      </a:accent3>
      <a:accent4>
        <a:srgbClr val="2A9296"/>
      </a:accent4>
      <a:accent5>
        <a:srgbClr val="BBBABB"/>
      </a:accent5>
      <a:accent6>
        <a:srgbClr val="EBA921"/>
      </a:accent6>
      <a:hlink>
        <a:srgbClr val="0432FF"/>
      </a:hlink>
      <a:folHlink>
        <a:srgbClr val="D783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DVA Webinar Theme 1">
      <a:dk1>
        <a:srgbClr val="000000"/>
      </a:dk1>
      <a:lt1>
        <a:srgbClr val="FFFFFF"/>
      </a:lt1>
      <a:dk2>
        <a:srgbClr val="797A79"/>
      </a:dk2>
      <a:lt2>
        <a:srgbClr val="00AEEF"/>
      </a:lt2>
      <a:accent1>
        <a:srgbClr val="891635"/>
      </a:accent1>
      <a:accent2>
        <a:srgbClr val="23AA4A"/>
      </a:accent2>
      <a:accent3>
        <a:srgbClr val="AE2489"/>
      </a:accent3>
      <a:accent4>
        <a:srgbClr val="2A9296"/>
      </a:accent4>
      <a:accent5>
        <a:srgbClr val="BBBABB"/>
      </a:accent5>
      <a:accent6>
        <a:srgbClr val="EBA921"/>
      </a:accent6>
      <a:hlink>
        <a:srgbClr val="0432FF"/>
      </a:hlink>
      <a:folHlink>
        <a:srgbClr val="D783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DVA Webinar Theme 1">
      <a:dk1>
        <a:srgbClr val="000000"/>
      </a:dk1>
      <a:lt1>
        <a:srgbClr val="FFFFFF"/>
      </a:lt1>
      <a:dk2>
        <a:srgbClr val="797A79"/>
      </a:dk2>
      <a:lt2>
        <a:srgbClr val="00AEEF"/>
      </a:lt2>
      <a:accent1>
        <a:srgbClr val="891635"/>
      </a:accent1>
      <a:accent2>
        <a:srgbClr val="23AA4A"/>
      </a:accent2>
      <a:accent3>
        <a:srgbClr val="AE2489"/>
      </a:accent3>
      <a:accent4>
        <a:srgbClr val="2A9296"/>
      </a:accent4>
      <a:accent5>
        <a:srgbClr val="BBBABB"/>
      </a:accent5>
      <a:accent6>
        <a:srgbClr val="EBA921"/>
      </a:accent6>
      <a:hlink>
        <a:srgbClr val="0432FF"/>
      </a:hlink>
      <a:folHlink>
        <a:srgbClr val="D783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4131</TotalTime>
  <Words>1618</Words>
  <Application>Microsoft Office PowerPoint</Application>
  <PresentationFormat>On-screen Show (4:3)</PresentationFormat>
  <Paragraphs>324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DVA &amp; MHPN Webinar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12_Custom Design</vt:lpstr>
      <vt:lpstr>8_Custom Design</vt:lpstr>
      <vt:lpstr>9_Custom Design</vt:lpstr>
      <vt:lpstr>10_Custom Design</vt:lpstr>
      <vt:lpstr>11_Custom Design</vt:lpstr>
      <vt:lpstr>Welcome to tonight's webinar. It will start at 7:15 pm AEDT.  </vt:lpstr>
      <vt:lpstr>PowerPoint Presentation</vt:lpstr>
      <vt:lpstr>PowerPoint Presentation</vt:lpstr>
      <vt:lpstr>Tonight’s panel </vt:lpstr>
      <vt:lpstr>This webinar series</vt:lpstr>
      <vt:lpstr>Learning Outcomes </vt:lpstr>
      <vt:lpstr>General Practitioner Perspective</vt:lpstr>
      <vt:lpstr>General Practitioner Perspective</vt:lpstr>
      <vt:lpstr>General Practitioner Perspective</vt:lpstr>
      <vt:lpstr>Social Worker Perspective</vt:lpstr>
      <vt:lpstr>Social Worker Perspective</vt:lpstr>
      <vt:lpstr>Social Worker Perspective</vt:lpstr>
      <vt:lpstr>Social Worker Perspective</vt:lpstr>
      <vt:lpstr>Psychologist Perspective</vt:lpstr>
      <vt:lpstr>Psychologist Perspective</vt:lpstr>
      <vt:lpstr>Psychologist Perspective</vt:lpstr>
      <vt:lpstr>Psychologist Perspective</vt:lpstr>
      <vt:lpstr>Psychologist Perspective</vt:lpstr>
      <vt:lpstr>Psychologist Perspective</vt:lpstr>
      <vt:lpstr>Psychologist Perspective</vt:lpstr>
      <vt:lpstr>Questions and answers</vt:lpstr>
      <vt:lpstr>Help guide tonight’s discussion </vt:lpstr>
      <vt:lpstr>Local networking </vt:lpstr>
      <vt:lpstr>Panellist and DVA recommended resources</vt:lpstr>
      <vt:lpstr>Thank you for your participation </vt:lpstr>
      <vt:lpstr>Mental Health and the Military Experience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 Ward</cp:lastModifiedBy>
  <cp:revision>263</cp:revision>
  <cp:lastPrinted>2018-05-21T02:19:49Z</cp:lastPrinted>
  <dcterms:created xsi:type="dcterms:W3CDTF">2016-07-11T02:22:37Z</dcterms:created>
  <dcterms:modified xsi:type="dcterms:W3CDTF">2019-03-12T03:58:37Z</dcterms:modified>
</cp:coreProperties>
</file>